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 id="2147485213" r:id="rId2"/>
  </p:sldMasterIdLst>
  <p:notesMasterIdLst>
    <p:notesMasterId r:id="rId42"/>
  </p:notesMasterIdLst>
  <p:handoutMasterIdLst>
    <p:handoutMasterId r:id="rId43"/>
  </p:handoutMasterIdLst>
  <p:sldIdLst>
    <p:sldId id="613" r:id="rId3"/>
    <p:sldId id="614" r:id="rId4"/>
    <p:sldId id="615" r:id="rId5"/>
    <p:sldId id="625" r:id="rId6"/>
    <p:sldId id="637" r:id="rId7"/>
    <p:sldId id="638" r:id="rId8"/>
    <p:sldId id="628" r:id="rId9"/>
    <p:sldId id="630" r:id="rId10"/>
    <p:sldId id="626" r:id="rId11"/>
    <p:sldId id="627" r:id="rId12"/>
    <p:sldId id="619" r:id="rId13"/>
    <p:sldId id="651" r:id="rId14"/>
    <p:sldId id="633" r:id="rId15"/>
    <p:sldId id="634" r:id="rId16"/>
    <p:sldId id="642" r:id="rId17"/>
    <p:sldId id="643" r:id="rId18"/>
    <p:sldId id="647" r:id="rId19"/>
    <p:sldId id="648" r:id="rId20"/>
    <p:sldId id="650" r:id="rId21"/>
    <p:sldId id="664" r:id="rId22"/>
    <p:sldId id="665" r:id="rId23"/>
    <p:sldId id="666" r:id="rId24"/>
    <p:sldId id="667" r:id="rId25"/>
    <p:sldId id="668" r:id="rId26"/>
    <p:sldId id="669" r:id="rId27"/>
    <p:sldId id="670" r:id="rId28"/>
    <p:sldId id="671" r:id="rId29"/>
    <p:sldId id="672" r:id="rId30"/>
    <p:sldId id="641" r:id="rId31"/>
    <p:sldId id="655" r:id="rId32"/>
    <p:sldId id="656" r:id="rId33"/>
    <p:sldId id="658" r:id="rId34"/>
    <p:sldId id="659" r:id="rId35"/>
    <p:sldId id="657" r:id="rId36"/>
    <p:sldId id="661" r:id="rId37"/>
    <p:sldId id="662" r:id="rId38"/>
    <p:sldId id="663" r:id="rId39"/>
    <p:sldId id="652" r:id="rId40"/>
    <p:sldId id="639" r:id="rId41"/>
  </p:sldIdLst>
  <p:sldSz cx="9144000" cy="6858000" type="letter"/>
  <p:notesSz cx="6954838" cy="9236075"/>
  <p:defaultTextStyle>
    <a:defPPr>
      <a:defRPr lang="en-US"/>
    </a:defPPr>
    <a:lvl1pPr algn="l" rtl="0" fontAlgn="base">
      <a:spcBef>
        <a:spcPct val="0"/>
      </a:spcBef>
      <a:spcAft>
        <a:spcPct val="0"/>
      </a:spcAft>
      <a:defRPr sz="2900" kern="1200">
        <a:solidFill>
          <a:srgbClr val="000000"/>
        </a:solidFill>
        <a:latin typeface="GillSans"/>
        <a:ea typeface="+mn-ea"/>
        <a:cs typeface="Arial" pitchFamily="34" charset="0"/>
        <a:sym typeface="GillSans"/>
      </a:defRPr>
    </a:lvl1pPr>
    <a:lvl2pPr marL="285750" indent="171450" algn="l" rtl="0" fontAlgn="base">
      <a:spcBef>
        <a:spcPct val="0"/>
      </a:spcBef>
      <a:spcAft>
        <a:spcPct val="0"/>
      </a:spcAft>
      <a:defRPr sz="2900" kern="1200">
        <a:solidFill>
          <a:srgbClr val="000000"/>
        </a:solidFill>
        <a:latin typeface="GillSans"/>
        <a:ea typeface="+mn-ea"/>
        <a:cs typeface="Arial" pitchFamily="34" charset="0"/>
        <a:sym typeface="GillSans"/>
      </a:defRPr>
    </a:lvl2pPr>
    <a:lvl3pPr marL="571500" indent="342900" algn="l" rtl="0" fontAlgn="base">
      <a:spcBef>
        <a:spcPct val="0"/>
      </a:spcBef>
      <a:spcAft>
        <a:spcPct val="0"/>
      </a:spcAft>
      <a:defRPr sz="2900" kern="1200">
        <a:solidFill>
          <a:srgbClr val="000000"/>
        </a:solidFill>
        <a:latin typeface="GillSans"/>
        <a:ea typeface="+mn-ea"/>
        <a:cs typeface="Arial" pitchFamily="34" charset="0"/>
        <a:sym typeface="GillSans"/>
      </a:defRPr>
    </a:lvl3pPr>
    <a:lvl4pPr marL="857250" indent="514350" algn="l" rtl="0" fontAlgn="base">
      <a:spcBef>
        <a:spcPct val="0"/>
      </a:spcBef>
      <a:spcAft>
        <a:spcPct val="0"/>
      </a:spcAft>
      <a:defRPr sz="2900" kern="1200">
        <a:solidFill>
          <a:srgbClr val="000000"/>
        </a:solidFill>
        <a:latin typeface="GillSans"/>
        <a:ea typeface="+mn-ea"/>
        <a:cs typeface="Arial" pitchFamily="34" charset="0"/>
        <a:sym typeface="GillSans"/>
      </a:defRPr>
    </a:lvl4pPr>
    <a:lvl5pPr marL="1143000" indent="685800" algn="l" rtl="0" fontAlgn="base">
      <a:spcBef>
        <a:spcPct val="0"/>
      </a:spcBef>
      <a:spcAft>
        <a:spcPct val="0"/>
      </a:spcAft>
      <a:defRPr sz="2900" kern="1200">
        <a:solidFill>
          <a:srgbClr val="000000"/>
        </a:solidFill>
        <a:latin typeface="GillSans"/>
        <a:ea typeface="+mn-ea"/>
        <a:cs typeface="Arial" pitchFamily="34" charset="0"/>
        <a:sym typeface="GillSans"/>
      </a:defRPr>
    </a:lvl5pPr>
    <a:lvl6pPr marL="2286000" algn="l" defTabSz="914400" rtl="0" eaLnBrk="1" latinLnBrk="0" hangingPunct="1">
      <a:defRPr sz="2900" kern="1200">
        <a:solidFill>
          <a:srgbClr val="000000"/>
        </a:solidFill>
        <a:latin typeface="GillSans"/>
        <a:ea typeface="+mn-ea"/>
        <a:cs typeface="Arial" pitchFamily="34" charset="0"/>
        <a:sym typeface="GillSans"/>
      </a:defRPr>
    </a:lvl6pPr>
    <a:lvl7pPr marL="2743200" algn="l" defTabSz="914400" rtl="0" eaLnBrk="1" latinLnBrk="0" hangingPunct="1">
      <a:defRPr sz="2900" kern="1200">
        <a:solidFill>
          <a:srgbClr val="000000"/>
        </a:solidFill>
        <a:latin typeface="GillSans"/>
        <a:ea typeface="+mn-ea"/>
        <a:cs typeface="Arial" pitchFamily="34" charset="0"/>
        <a:sym typeface="GillSans"/>
      </a:defRPr>
    </a:lvl7pPr>
    <a:lvl8pPr marL="3200400" algn="l" defTabSz="914400" rtl="0" eaLnBrk="1" latinLnBrk="0" hangingPunct="1">
      <a:defRPr sz="2900" kern="1200">
        <a:solidFill>
          <a:srgbClr val="000000"/>
        </a:solidFill>
        <a:latin typeface="GillSans"/>
        <a:ea typeface="+mn-ea"/>
        <a:cs typeface="Arial" pitchFamily="34" charset="0"/>
        <a:sym typeface="GillSans"/>
      </a:defRPr>
    </a:lvl8pPr>
    <a:lvl9pPr marL="3657600" algn="l" defTabSz="914400" rtl="0" eaLnBrk="1" latinLnBrk="0" hangingPunct="1">
      <a:defRPr sz="2900" kern="1200">
        <a:solidFill>
          <a:srgbClr val="000000"/>
        </a:solidFill>
        <a:latin typeface="GillSans"/>
        <a:ea typeface="+mn-ea"/>
        <a:cs typeface="Arial" pitchFamily="34" charset="0"/>
        <a:sym typeface="GillSan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90CD"/>
    <a:srgbClr val="A09D8A"/>
    <a:srgbClr val="D7E4BC"/>
    <a:srgbClr val="B5C7BC"/>
    <a:srgbClr val="42507F"/>
    <a:srgbClr val="9C7CAB"/>
    <a:srgbClr val="CC6A76"/>
    <a:srgbClr val="629454"/>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343" autoAdjust="0"/>
  </p:normalViewPr>
  <p:slideViewPr>
    <p:cSldViewPr snapToGrid="0">
      <p:cViewPr varScale="1">
        <p:scale>
          <a:sx n="121" d="100"/>
          <a:sy n="121" d="100"/>
        </p:scale>
        <p:origin x="1422" y="45"/>
      </p:cViewPr>
      <p:guideLst>
        <p:guide orient="horz" pos="2160"/>
        <p:guide pos="2880"/>
      </p:guideLst>
    </p:cSldViewPr>
  </p:slideViewPr>
  <p:outlineViewPr>
    <p:cViewPr>
      <p:scale>
        <a:sx n="33" d="100"/>
        <a:sy n="33" d="100"/>
      </p:scale>
      <p:origin x="0" y="-15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9" d="100"/>
          <a:sy n="99" d="100"/>
        </p:scale>
        <p:origin x="-2688" y="-108"/>
      </p:cViewPr>
      <p:guideLst>
        <p:guide orient="horz" pos="2909"/>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13340" cy="461168"/>
          </a:xfrm>
          <a:prstGeom prst="rect">
            <a:avLst/>
          </a:prstGeom>
        </p:spPr>
        <p:txBody>
          <a:bodyPr vert="horz" lIns="91440" tIns="45720" rIns="91440" bIns="45720" rtlCol="0"/>
          <a:lstStyle>
            <a:lvl1pPr algn="l">
              <a:defRPr sz="1200">
                <a:latin typeface="GillSans" pitchFamily="34" charset="0"/>
                <a:cs typeface="Arial" charset="0"/>
                <a:sym typeface="GillSans" pitchFamily="34" charset="0"/>
              </a:defRPr>
            </a:lvl1pPr>
          </a:lstStyle>
          <a:p>
            <a:pPr>
              <a:defRPr/>
            </a:pPr>
            <a:endParaRPr lang="en-US" dirty="0"/>
          </a:p>
        </p:txBody>
      </p:sp>
      <p:sp>
        <p:nvSpPr>
          <p:cNvPr id="3" name="Date Placeholder 2"/>
          <p:cNvSpPr>
            <a:spLocks noGrp="1"/>
          </p:cNvSpPr>
          <p:nvPr>
            <p:ph type="dt" sz="quarter" idx="1"/>
          </p:nvPr>
        </p:nvSpPr>
        <p:spPr>
          <a:xfrm>
            <a:off x="3939910" y="0"/>
            <a:ext cx="3013340" cy="461168"/>
          </a:xfrm>
          <a:prstGeom prst="rect">
            <a:avLst/>
          </a:prstGeom>
        </p:spPr>
        <p:txBody>
          <a:bodyPr vert="horz" lIns="91440" tIns="45720" rIns="91440" bIns="45720" rtlCol="0"/>
          <a:lstStyle>
            <a:lvl1pPr algn="r">
              <a:defRPr sz="1200">
                <a:latin typeface="GillSans" pitchFamily="34" charset="0"/>
                <a:cs typeface="Arial" charset="0"/>
                <a:sym typeface="GillSans" pitchFamily="34" charset="0"/>
              </a:defRPr>
            </a:lvl1pPr>
          </a:lstStyle>
          <a:p>
            <a:pPr>
              <a:defRPr/>
            </a:pPr>
            <a:fld id="{5E9BFC6E-6258-418D-B731-C0F5EA4270B7}" type="datetimeFigureOut">
              <a:rPr lang="en-US"/>
              <a:pPr>
                <a:defRPr/>
              </a:pPr>
              <a:t>8/12/2021</a:t>
            </a:fld>
            <a:endParaRPr lang="en-US" dirty="0"/>
          </a:p>
        </p:txBody>
      </p:sp>
      <p:sp>
        <p:nvSpPr>
          <p:cNvPr id="4" name="Footer Placeholder 3"/>
          <p:cNvSpPr>
            <a:spLocks noGrp="1"/>
          </p:cNvSpPr>
          <p:nvPr>
            <p:ph type="ftr" sz="quarter" idx="2"/>
          </p:nvPr>
        </p:nvSpPr>
        <p:spPr>
          <a:xfrm>
            <a:off x="4" y="8773318"/>
            <a:ext cx="3013340" cy="461168"/>
          </a:xfrm>
          <a:prstGeom prst="rect">
            <a:avLst/>
          </a:prstGeom>
        </p:spPr>
        <p:txBody>
          <a:bodyPr vert="horz" lIns="91440" tIns="45720" rIns="91440" bIns="45720" rtlCol="0" anchor="b"/>
          <a:lstStyle>
            <a:lvl1pPr algn="l">
              <a:defRPr sz="1200">
                <a:latin typeface="GillSans" pitchFamily="34" charset="0"/>
                <a:cs typeface="Arial" charset="0"/>
                <a:sym typeface="GillSans" pitchFamily="34" charset="0"/>
              </a:defRPr>
            </a:lvl1pPr>
          </a:lstStyle>
          <a:p>
            <a:pPr>
              <a:defRPr/>
            </a:pPr>
            <a:endParaRPr lang="en-US" dirty="0"/>
          </a:p>
        </p:txBody>
      </p:sp>
      <p:sp>
        <p:nvSpPr>
          <p:cNvPr id="5" name="Slide Number Placeholder 4"/>
          <p:cNvSpPr>
            <a:spLocks noGrp="1"/>
          </p:cNvSpPr>
          <p:nvPr>
            <p:ph type="sldNum" sz="quarter" idx="3"/>
          </p:nvPr>
        </p:nvSpPr>
        <p:spPr>
          <a:xfrm>
            <a:off x="3939910" y="8773318"/>
            <a:ext cx="3013340" cy="461168"/>
          </a:xfrm>
          <a:prstGeom prst="rect">
            <a:avLst/>
          </a:prstGeom>
        </p:spPr>
        <p:txBody>
          <a:bodyPr vert="horz" lIns="91440" tIns="45720" rIns="91440" bIns="45720" rtlCol="0" anchor="b"/>
          <a:lstStyle>
            <a:lvl1pPr algn="r">
              <a:defRPr sz="1200">
                <a:latin typeface="GillSans" pitchFamily="34" charset="0"/>
                <a:cs typeface="Arial" charset="0"/>
                <a:sym typeface="GillSans" pitchFamily="34" charset="0"/>
              </a:defRPr>
            </a:lvl1pPr>
          </a:lstStyle>
          <a:p>
            <a:pPr>
              <a:defRPr/>
            </a:pPr>
            <a:fld id="{BFBE48E7-32CA-4B27-A6E0-DB478E50D4AC}" type="slidenum">
              <a:rPr lang="en-US"/>
              <a:pPr>
                <a:defRPr/>
              </a:pPr>
              <a:t>‹#›</a:t>
            </a:fld>
            <a:endParaRPr lang="en-US" dirty="0"/>
          </a:p>
        </p:txBody>
      </p:sp>
    </p:spTree>
    <p:extLst>
      <p:ext uri="{BB962C8B-B14F-4D97-AF65-F5344CB8AC3E}">
        <p14:creationId xmlns:p14="http://schemas.microsoft.com/office/powerpoint/2010/main" val="30450418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29412" units="1/cm"/>
          <inkml:channelProperty channel="Y" name="resolution" value="37.24138" units="1/cm"/>
          <inkml:channelProperty channel="T" name="resolution" value="1" units="1/dev"/>
        </inkml:channelProperties>
      </inkml:inkSource>
      <inkml:timestamp xml:id="ts0" timeString="2018-12-03T16:00:23.51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A1F7EA2-3994-4D9D-AFA1-1EF838C00AA8}" emma:medium="tactile" emma:mode="ink">
          <msink:context xmlns:msink="http://schemas.microsoft.com/ink/2010/main" type="inkDrawing" rotatedBoundingBox="-1851,10827 -1851,10848 -1866,10848 -1866,10827" shapeName="Other"/>
        </emma:interpretation>
      </emma:emma>
    </inkml:annotationXML>
    <inkml:trace contextRef="#ctx0" brushRef="#br0">0 0 0,'0'21'15</inkml:trace>
  </inkml:traceGroup>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29412" units="1/cm"/>
          <inkml:channelProperty channel="Y" name="resolution" value="37.24138" units="1/cm"/>
          <inkml:channelProperty channel="T" name="resolution" value="1" units="1/dev"/>
        </inkml:channelProperties>
      </inkml:inkSource>
      <inkml:timestamp xml:id="ts0" timeString="2018-12-03T16:00:23.517"/>
    </inkml:context>
    <inkml:brush xml:id="br0">
      <inkml:brushProperty name="width" value="0.06667" units="cm"/>
      <inkml:brushProperty name="height" value="0.06667" units="cm"/>
      <inkml:brushProperty name="fitToCurve" value="1"/>
    </inkml:brush>
  </inkml:definitions>
  <inkml:trace contextRef="#ctx0" brushRef="#br0">0 0 0,'0'21'15</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29412" units="1/cm"/>
          <inkml:channelProperty channel="Y" name="resolution" value="37.24138" units="1/cm"/>
          <inkml:channelProperty channel="T" name="resolution" value="1" units="1/dev"/>
        </inkml:channelProperties>
      </inkml:inkSource>
      <inkml:timestamp xml:id="ts0" timeString="2018-12-03T16:00:23.517"/>
    </inkml:context>
    <inkml:brush xml:id="br0">
      <inkml:brushProperty name="width" value="0.06667" units="cm"/>
      <inkml:brushProperty name="height" value="0.06667" units="cm"/>
      <inkml:brushProperty name="fitToCurve" value="1"/>
    </inkml:brush>
  </inkml:definitions>
  <inkml:trace contextRef="#ctx0" brushRef="#br0">0 0 0,'0'21'15</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29412" units="1/cm"/>
          <inkml:channelProperty channel="Y" name="resolution" value="37.24138" units="1/cm"/>
          <inkml:channelProperty channel="T" name="resolution" value="1" units="1/dev"/>
        </inkml:channelProperties>
      </inkml:inkSource>
      <inkml:timestamp xml:id="ts0" timeString="2018-12-03T16:00:23.517"/>
    </inkml:context>
    <inkml:brush xml:id="br0">
      <inkml:brushProperty name="width" value="0.06667" units="cm"/>
      <inkml:brushProperty name="height" value="0.06667" units="cm"/>
      <inkml:brushProperty name="fitToCurve" value="1"/>
    </inkml:brush>
  </inkml:definitions>
  <inkml:trace contextRef="#ctx0" brushRef="#br0">0 0 0,'0'21'15</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5.29412" units="1/cm"/>
          <inkml:channelProperty channel="Y" name="resolution" value="37.24138" units="1/cm"/>
          <inkml:channelProperty channel="T" name="resolution" value="1" units="1/dev"/>
        </inkml:channelProperties>
      </inkml:inkSource>
      <inkml:timestamp xml:id="ts0" timeString="2018-12-03T16:00:23.517"/>
    </inkml:context>
    <inkml:brush xml:id="br0">
      <inkml:brushProperty name="width" value="0.06667" units="cm"/>
      <inkml:brushProperty name="height" value="0.06667" units="cm"/>
      <inkml:brushProperty name="fitToCurve" value="1"/>
    </inkml:brush>
  </inkml:definitions>
  <inkml:trace contextRef="#ctx0" brushRef="#br0">0 0 0,'0'21'15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8400" y="695325"/>
            <a:ext cx="4618038" cy="3463925"/>
          </a:xfrm>
          <a:prstGeom prst="rect">
            <a:avLst/>
          </a:prstGeom>
          <a:noFill/>
          <a:ln w="12700">
            <a:solidFill>
              <a:prstClr val="black"/>
            </a:solidFill>
          </a:ln>
        </p:spPr>
        <p:txBody>
          <a:bodyPr vert="horz" lIns="90911" tIns="45457" rIns="90911" bIns="45457" rtlCol="0" anchor="ctr"/>
          <a:lstStyle/>
          <a:p>
            <a:pPr lvl="0"/>
            <a:endParaRPr lang="en-US" noProof="0" dirty="0" smtClean="0"/>
          </a:p>
        </p:txBody>
      </p:sp>
      <p:sp>
        <p:nvSpPr>
          <p:cNvPr id="5" name="Notes Placeholder 4"/>
          <p:cNvSpPr>
            <a:spLocks noGrp="1"/>
          </p:cNvSpPr>
          <p:nvPr>
            <p:ph type="body" sz="quarter" idx="3"/>
          </p:nvPr>
        </p:nvSpPr>
        <p:spPr>
          <a:xfrm>
            <a:off x="696121" y="4387464"/>
            <a:ext cx="5562599" cy="4155279"/>
          </a:xfrm>
          <a:prstGeom prst="rect">
            <a:avLst/>
          </a:prstGeom>
        </p:spPr>
        <p:txBody>
          <a:bodyPr vert="horz" lIns="90911" tIns="45457" rIns="90911" bIns="45457" rtlCol="0">
            <a:normAutofit/>
          </a:bodyPr>
          <a:lstStyle/>
          <a:p>
            <a:pPr lvl="0"/>
            <a:r>
              <a:rPr lang="en-US" noProof="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r>
              <a:rPr lang="en-US" noProof="0" dirty="0" smtClean="0"/>
              <a:t>______________________________________________________________________</a:t>
            </a:r>
          </a:p>
          <a:p>
            <a:pPr lvl="0"/>
            <a:endParaRPr lang="en-US" noProof="0" dirty="0" smtClean="0"/>
          </a:p>
        </p:txBody>
      </p:sp>
      <p:sp>
        <p:nvSpPr>
          <p:cNvPr id="6" name="Footer Placeholder 5"/>
          <p:cNvSpPr>
            <a:spLocks noGrp="1"/>
          </p:cNvSpPr>
          <p:nvPr>
            <p:ph type="ftr" sz="quarter" idx="4"/>
          </p:nvPr>
        </p:nvSpPr>
        <p:spPr>
          <a:xfrm>
            <a:off x="0" y="8773318"/>
            <a:ext cx="3014930" cy="461168"/>
          </a:xfrm>
          <a:prstGeom prst="rect">
            <a:avLst/>
          </a:prstGeom>
        </p:spPr>
        <p:txBody>
          <a:bodyPr vert="horz" lIns="90911" tIns="45457" rIns="90911" bIns="45457" rtlCol="0" anchor="b"/>
          <a:lstStyle>
            <a:lvl1pPr algn="l">
              <a:defRPr sz="1200">
                <a:latin typeface="GillSans" charset="0"/>
                <a:cs typeface="+mn-cs"/>
                <a:sym typeface="GillSans" charset="0"/>
              </a:defRPr>
            </a:lvl1pPr>
          </a:lstStyle>
          <a:p>
            <a:pPr>
              <a:defRPr/>
            </a:pPr>
            <a:endParaRPr lang="en-US" dirty="0"/>
          </a:p>
        </p:txBody>
      </p:sp>
      <p:sp>
        <p:nvSpPr>
          <p:cNvPr id="8" name="Slide Number Placeholder 7"/>
          <p:cNvSpPr>
            <a:spLocks noGrp="1"/>
          </p:cNvSpPr>
          <p:nvPr>
            <p:ph type="sldNum" sz="quarter" idx="5"/>
          </p:nvPr>
        </p:nvSpPr>
        <p:spPr>
          <a:xfrm>
            <a:off x="3939910" y="8773318"/>
            <a:ext cx="3013340" cy="461168"/>
          </a:xfrm>
          <a:prstGeom prst="rect">
            <a:avLst/>
          </a:prstGeom>
        </p:spPr>
        <p:txBody>
          <a:bodyPr vert="horz" lIns="91440" tIns="45720" rIns="91440" bIns="45720" rtlCol="0" anchor="b"/>
          <a:lstStyle>
            <a:lvl1pPr algn="r">
              <a:defRPr sz="1200">
                <a:latin typeface="GillSans" pitchFamily="34" charset="0"/>
                <a:cs typeface="Arial" charset="0"/>
                <a:sym typeface="GillSans" pitchFamily="34" charset="0"/>
              </a:defRPr>
            </a:lvl1pPr>
          </a:lstStyle>
          <a:p>
            <a:pPr>
              <a:defRPr/>
            </a:pPr>
            <a:fld id="{09536119-7FD4-413F-A772-A04791CF10BE}" type="slidenum">
              <a:rPr lang="en-US" smtClean="0"/>
              <a:pPr>
                <a:defRPr/>
              </a:pPr>
              <a:t>‹#›</a:t>
            </a:fld>
            <a:endParaRPr lang="en-US" dirty="0"/>
          </a:p>
        </p:txBody>
      </p:sp>
      <p:sp>
        <p:nvSpPr>
          <p:cNvPr id="9" name="Header Placeholder 8"/>
          <p:cNvSpPr>
            <a:spLocks noGrp="1"/>
          </p:cNvSpPr>
          <p:nvPr>
            <p:ph type="hdr" sz="quarter"/>
          </p:nvPr>
        </p:nvSpPr>
        <p:spPr>
          <a:xfrm>
            <a:off x="4" y="0"/>
            <a:ext cx="3013340" cy="461168"/>
          </a:xfrm>
          <a:prstGeom prst="rect">
            <a:avLst/>
          </a:prstGeom>
        </p:spPr>
        <p:txBody>
          <a:bodyPr vert="horz" lIns="91440" tIns="45720" rIns="91440" bIns="45720" rtlCol="0"/>
          <a:lstStyle>
            <a:lvl1pPr algn="l">
              <a:defRPr sz="1200">
                <a:latin typeface="GillSans" pitchFamily="34" charset="0"/>
                <a:cs typeface="Arial" charset="0"/>
                <a:sym typeface="GillSans" pitchFamily="34" charset="0"/>
              </a:defRPr>
            </a:lvl1pPr>
          </a:lstStyle>
          <a:p>
            <a:pPr>
              <a:defRPr/>
            </a:pPr>
            <a:endParaRPr lang="en-US" dirty="0"/>
          </a:p>
        </p:txBody>
      </p:sp>
    </p:spTree>
    <p:extLst>
      <p:ext uri="{BB962C8B-B14F-4D97-AF65-F5344CB8AC3E}">
        <p14:creationId xmlns:p14="http://schemas.microsoft.com/office/powerpoint/2010/main" val="96654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702451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05671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400590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10C0856-7856-5B4D-8E3E-A3FC5ACE561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896D4D31-4152-8845-90D0-8D8B3CB498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i="1"/>
              <a:t>(missing detail)</a:t>
            </a:r>
          </a:p>
        </p:txBody>
      </p:sp>
    </p:spTree>
    <p:extLst>
      <p:ext uri="{BB962C8B-B14F-4D97-AF65-F5344CB8AC3E}">
        <p14:creationId xmlns:p14="http://schemas.microsoft.com/office/powerpoint/2010/main" val="386035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1946272-66D8-204A-B4FF-C913D4659DC8}"/>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CF0A1DE0-F6F3-214A-A478-981E742FCC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5074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FB53D07-D4CB-5C4F-99FF-0AF264673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defTabSz="922338"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defTabSz="922338"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defTabSz="922338"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defTabSz="922338"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defTabSz="922338"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defTabSz="922338"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defTabSz="922338"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defTabSz="922338"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fld id="{CB9AE882-D3C6-F047-B5E9-274E0CD1D16B}" type="slidenum">
              <a:rPr lang="en-US" altLang="en-US" sz="1200" b="0">
                <a:latin typeface="Times New Roman" panose="02020603050405020304" pitchFamily="18" charset="0"/>
              </a:rPr>
              <a:pPr eaLnBrk="1" hangingPunct="1"/>
              <a:t>22</a:t>
            </a:fld>
            <a:endParaRPr lang="en-US" altLang="en-US" sz="1200" b="0">
              <a:latin typeface="Times New Roman" panose="02020603050405020304" pitchFamily="18" charset="0"/>
            </a:endParaRPr>
          </a:p>
        </p:txBody>
      </p:sp>
      <p:sp>
        <p:nvSpPr>
          <p:cNvPr id="74755" name="Rectangle 2">
            <a:extLst>
              <a:ext uri="{FF2B5EF4-FFF2-40B4-BE49-F238E27FC236}">
                <a16:creationId xmlns:a16="http://schemas.microsoft.com/office/drawing/2014/main" id="{C830DB17-8DCF-9B4E-BE56-FB5432AEFE3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92BC406-013B-9941-87DF-E8E2C2AFF4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51976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17A05BA7-3941-844C-BD92-D05A95BD67FC}"/>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DCC01B66-5530-094A-B89A-18598DB53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13062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2561DD0-9D19-F54C-8AB4-8F4522BFAD64}"/>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7CE3FFAB-DE46-F44C-9C3B-DD9AE33EA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8573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8FDEA38-681B-884F-9889-A073E764688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B0D551B-4897-C84D-9414-6120E5579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u="sng">
                <a:solidFill>
                  <a:srgbClr val="CC0000"/>
                </a:solidFill>
              </a:rPr>
              <a:t>**NOTES**</a:t>
            </a:r>
          </a:p>
          <a:p>
            <a:pPr eaLnBrk="1" hangingPunct="1"/>
            <a:endParaRPr lang="en-US" altLang="en-US" sz="1600" b="1" u="sng">
              <a:solidFill>
                <a:srgbClr val="CC0000"/>
              </a:solidFill>
            </a:endParaRPr>
          </a:p>
          <a:p>
            <a:pPr eaLnBrk="1" hangingPunct="1">
              <a:buFontTx/>
              <a:buChar char="•"/>
            </a:pPr>
            <a:r>
              <a:rPr lang="en-US" altLang="en-US" sz="1600">
                <a:solidFill>
                  <a:srgbClr val="CC0000"/>
                </a:solidFill>
              </a:rPr>
              <a:t>Outside Contract Scope = Contractor could submit claim saying we owe them more $</a:t>
            </a:r>
          </a:p>
        </p:txBody>
      </p:sp>
    </p:spTree>
    <p:extLst>
      <p:ext uri="{BB962C8B-B14F-4D97-AF65-F5344CB8AC3E}">
        <p14:creationId xmlns:p14="http://schemas.microsoft.com/office/powerpoint/2010/main" val="195146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A91BC67-64FD-2547-AEE1-3009416CA7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defTabSz="922338"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defTabSz="922338"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defTabSz="922338"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defTabSz="922338"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defTabSz="922338"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defTabSz="922338"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defTabSz="922338"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defTabSz="922338"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fld id="{2EAE1298-BA6A-C34C-B925-49F4C3DC2AB3}" type="slidenum">
              <a:rPr lang="en-US" altLang="en-US" sz="1200" b="0">
                <a:latin typeface="Times New Roman" panose="02020603050405020304" pitchFamily="18" charset="0"/>
              </a:rPr>
              <a:pPr eaLnBrk="1" hangingPunct="1"/>
              <a:t>26</a:t>
            </a:fld>
            <a:endParaRPr lang="en-US" altLang="en-US" sz="1200" b="0">
              <a:latin typeface="Times New Roman" panose="02020603050405020304" pitchFamily="18" charset="0"/>
            </a:endParaRPr>
          </a:p>
        </p:txBody>
      </p:sp>
      <p:sp>
        <p:nvSpPr>
          <p:cNvPr id="78851" name="Rectangle 2">
            <a:extLst>
              <a:ext uri="{FF2B5EF4-FFF2-40B4-BE49-F238E27FC236}">
                <a16:creationId xmlns:a16="http://schemas.microsoft.com/office/drawing/2014/main" id="{C32895C3-5F6E-1141-B399-4871048346C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E47FFD0-2E0F-4D4F-B295-B014DF74A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u="sng">
                <a:solidFill>
                  <a:srgbClr val="CC0000"/>
                </a:solidFill>
              </a:rPr>
              <a:t>**NOTES**</a:t>
            </a:r>
          </a:p>
          <a:p>
            <a:pPr eaLnBrk="1" hangingPunct="1"/>
            <a:endParaRPr lang="en-US" altLang="en-US" sz="1600" b="1" u="sng">
              <a:solidFill>
                <a:srgbClr val="CC0000"/>
              </a:solidFill>
            </a:endParaRPr>
          </a:p>
          <a:p>
            <a:pPr eaLnBrk="1" hangingPunct="1">
              <a:buFontTx/>
              <a:buChar char="•"/>
            </a:pPr>
            <a:r>
              <a:rPr lang="en-US" altLang="en-US" sz="1600">
                <a:solidFill>
                  <a:srgbClr val="CC0000"/>
                </a:solidFill>
              </a:rPr>
              <a:t>Write narratives first before rating</a:t>
            </a:r>
          </a:p>
          <a:p>
            <a:pPr eaLnBrk="1" hangingPunct="1">
              <a:buFontTx/>
              <a:buChar char="•"/>
            </a:pPr>
            <a:endParaRPr lang="en-US" altLang="en-US" sz="1600">
              <a:solidFill>
                <a:srgbClr val="CC0000"/>
              </a:solidFill>
            </a:endParaRPr>
          </a:p>
          <a:p>
            <a:pPr eaLnBrk="1" hangingPunct="1">
              <a:buFontTx/>
              <a:buChar char="•"/>
            </a:pPr>
            <a:r>
              <a:rPr lang="en-US" altLang="en-US" sz="1600">
                <a:solidFill>
                  <a:srgbClr val="CC0000"/>
                </a:solidFill>
              </a:rPr>
              <a:t>Rating changed when they added more detail</a:t>
            </a:r>
          </a:p>
          <a:p>
            <a:pPr eaLnBrk="1" hangingPunct="1"/>
            <a:endParaRPr lang="en-US" altLang="en-US" sz="1600">
              <a:solidFill>
                <a:srgbClr val="CC0000"/>
              </a:solidFill>
            </a:endParaRPr>
          </a:p>
          <a:p>
            <a:pPr eaLnBrk="1" hangingPunct="1"/>
            <a:endParaRPr lang="en-US" altLang="en-US"/>
          </a:p>
        </p:txBody>
      </p:sp>
    </p:spTree>
    <p:extLst>
      <p:ext uri="{BB962C8B-B14F-4D97-AF65-F5344CB8AC3E}">
        <p14:creationId xmlns:p14="http://schemas.microsoft.com/office/powerpoint/2010/main" val="3978235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531088E-16F5-954E-A829-D10FCE5EFF8B}"/>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3C83776B-E93A-1A4A-9514-5AA2AF5CE2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2175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550962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BEC6A38-6DD9-4B46-AA38-82A30EDCC5FA}"/>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F5CEA2A7-8C08-DD43-ABCB-E2F3368E6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2000" b="1">
                <a:solidFill>
                  <a:srgbClr val="CC0000"/>
                </a:solidFill>
              </a:rPr>
              <a:t>?’s</a:t>
            </a:r>
          </a:p>
        </p:txBody>
      </p:sp>
    </p:spTree>
    <p:extLst>
      <p:ext uri="{BB962C8B-B14F-4D97-AF65-F5344CB8AC3E}">
        <p14:creationId xmlns:p14="http://schemas.microsoft.com/office/powerpoint/2010/main" val="412808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39737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503742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928254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419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404648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961372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382387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674526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402859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359021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914094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29683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63339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420228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75901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31375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83593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Might mention the future</a:t>
            </a:r>
            <a:r>
              <a:rPr lang="en-US" baseline="0" dirty="0" smtClean="0"/>
              <a:t> use of the Mentor-Protégé’ Program when reinstated. </a:t>
            </a:r>
            <a:endParaRPr lang="en-US" dirty="0" smtClean="0"/>
          </a:p>
        </p:txBody>
      </p:sp>
    </p:spTree>
    <p:extLst>
      <p:ext uri="{BB962C8B-B14F-4D97-AF65-F5344CB8AC3E}">
        <p14:creationId xmlns:p14="http://schemas.microsoft.com/office/powerpoint/2010/main" val="352489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38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574" y="274926"/>
            <a:ext cx="8228853" cy="1143000"/>
          </a:xfrm>
          <a:prstGeom prst="rect">
            <a:avLst/>
          </a:prstGeom>
        </p:spPr>
        <p:txBody>
          <a:bodyPr lIns="57150" tIns="28575" rIns="57150" bIns="28575"/>
          <a:lstStyle>
            <a:lvl1pPr>
              <a:defRPr>
                <a:latin typeface="Trebuchet MS"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574" y="1599767"/>
            <a:ext cx="8228853" cy="4526540"/>
          </a:xfrm>
          <a:prstGeom prst="rect">
            <a:avLst/>
          </a:prstGeom>
        </p:spPr>
        <p:txBody>
          <a:bodyPr vert="eaVert" lIns="57150" tIns="28575" rIns="57150" bIns="28575"/>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997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214" y="274926"/>
            <a:ext cx="2057213" cy="5851381"/>
          </a:xfrm>
          <a:prstGeom prst="rect">
            <a:avLst/>
          </a:prstGeom>
        </p:spPr>
        <p:txBody>
          <a:bodyPr vert="eaVert" lIns="57150" tIns="28575" rIns="57150" bIns="28575"/>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574" y="274926"/>
            <a:ext cx="6081993" cy="5851381"/>
          </a:xfrm>
          <a:prstGeom prst="rect">
            <a:avLst/>
          </a:prstGeom>
        </p:spPr>
        <p:txBody>
          <a:bodyPr vert="eaVert" lIns="57150" tIns="28575" rIns="57150" bIns="28575"/>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327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04800" y="1228725"/>
            <a:ext cx="7400925" cy="4714874"/>
          </a:xfrm>
          <a:prstGeom prst="rect">
            <a:avLst/>
          </a:prstGeom>
          <a:noFill/>
          <a:ln w="9525">
            <a:noFill/>
            <a:miter lim="800000"/>
            <a:headEnd/>
            <a:tailEnd/>
          </a:ln>
        </p:spPr>
        <p:txBody>
          <a:bodyPr/>
          <a:lstStyle>
            <a:lvl1pPr marL="0" indent="0">
              <a:buNone/>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Click to edit Master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Title Placeholder 1"/>
          <p:cNvSpPr>
            <a:spLocks noGrp="1"/>
          </p:cNvSpPr>
          <p:nvPr>
            <p:ph type="title"/>
          </p:nvPr>
        </p:nvSpPr>
        <p:spPr bwMode="auto">
          <a:xfrm>
            <a:off x="972274" y="274638"/>
            <a:ext cx="6733452" cy="80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text</a:t>
            </a:r>
          </a:p>
        </p:txBody>
      </p:sp>
      <p:sp>
        <p:nvSpPr>
          <p:cNvPr id="7"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8" name="Footer Placeholder 3"/>
          <p:cNvSpPr>
            <a:spLocks noGrp="1"/>
          </p:cNvSpPr>
          <p:nvPr>
            <p:ph type="ftr" sz="quarter" idx="3"/>
          </p:nvPr>
        </p:nvSpPr>
        <p:spPr>
          <a:xfrm>
            <a:off x="310578" y="6238568"/>
            <a:ext cx="7381139" cy="412956"/>
          </a:xfrm>
          <a:prstGeom prst="rect">
            <a:avLst/>
          </a:prstGeom>
        </p:spPr>
        <p:txBody>
          <a:bodyPr anchor="b"/>
          <a:lstStyle>
            <a:lvl1pPr>
              <a:defRPr sz="1000"/>
            </a:lvl1pPr>
          </a:lstStyle>
          <a:p>
            <a:r>
              <a:rPr lang="en-US" dirty="0" smtClean="0"/>
              <a:t>https://osbp.army.mil</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7902317" y="274638"/>
            <a:ext cx="798332" cy="847209"/>
          </a:xfrm>
          <a:prstGeom prst="rect">
            <a:avLst/>
          </a:prstGeom>
        </p:spPr>
      </p:pic>
    </p:spTree>
    <p:extLst>
      <p:ext uri="{BB962C8B-B14F-4D97-AF65-F5344CB8AC3E}">
        <p14:creationId xmlns:p14="http://schemas.microsoft.com/office/powerpoint/2010/main" val="3898435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6" name="Text Placeholder 3"/>
          <p:cNvSpPr>
            <a:spLocks noGrp="1"/>
          </p:cNvSpPr>
          <p:nvPr>
            <p:ph type="body" sz="quarter" idx="3" hasCustomPrompt="1"/>
          </p:nvPr>
        </p:nvSpPr>
        <p:spPr>
          <a:xfrm>
            <a:off x="4089180" y="1218636"/>
            <a:ext cx="3619168" cy="663266"/>
          </a:xfrm>
        </p:spPr>
        <p:txBody>
          <a:bodyPr/>
          <a:lstStyle>
            <a:lvl1pPr>
              <a:defRPr sz="1800" b="0"/>
            </a:lvl1pPr>
          </a:lstStyle>
          <a:p>
            <a:pPr lvl="0"/>
            <a:r>
              <a:rPr lang="en-US" dirty="0" smtClean="0"/>
              <a:t>CLICK TO EDIT MASTER TEXT</a:t>
            </a:r>
          </a:p>
        </p:txBody>
      </p:sp>
      <p:sp>
        <p:nvSpPr>
          <p:cNvPr id="9" name="Text Placeholder 3"/>
          <p:cNvSpPr>
            <a:spLocks noGrp="1"/>
          </p:cNvSpPr>
          <p:nvPr>
            <p:ph type="body" sz="quarter" idx="13" hasCustomPrompt="1"/>
          </p:nvPr>
        </p:nvSpPr>
        <p:spPr>
          <a:xfrm>
            <a:off x="294485" y="1221611"/>
            <a:ext cx="3619168" cy="663266"/>
          </a:xfrm>
        </p:spPr>
        <p:txBody>
          <a:bodyPr/>
          <a:lstStyle>
            <a:lvl1pPr>
              <a:defRPr sz="1800" b="0"/>
            </a:lvl1pPr>
          </a:lstStyle>
          <a:p>
            <a:pPr lvl="0"/>
            <a:r>
              <a:rPr lang="en-US" dirty="0" smtClean="0"/>
              <a:t>CLICK TO EDIT MASTER TEXT</a:t>
            </a:r>
          </a:p>
        </p:txBody>
      </p:sp>
      <p:sp>
        <p:nvSpPr>
          <p:cNvPr id="3" name="Content Placeholder 2"/>
          <p:cNvSpPr>
            <a:spLocks noGrp="1"/>
          </p:cNvSpPr>
          <p:nvPr>
            <p:ph sz="quarter" idx="15"/>
          </p:nvPr>
        </p:nvSpPr>
        <p:spPr>
          <a:xfrm>
            <a:off x="292100" y="2052453"/>
            <a:ext cx="3606800" cy="3962400"/>
          </a:xfrm>
        </p:spPr>
        <p:txBody>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089400" y="2052453"/>
            <a:ext cx="36195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Placeholder 1"/>
          <p:cNvSpPr>
            <a:spLocks noGrp="1"/>
          </p:cNvSpPr>
          <p:nvPr>
            <p:ph type="title"/>
          </p:nvPr>
        </p:nvSpPr>
        <p:spPr bwMode="auto">
          <a:xfrm>
            <a:off x="972274" y="274638"/>
            <a:ext cx="6733452" cy="80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text</a:t>
            </a:r>
          </a:p>
        </p:txBody>
      </p:sp>
      <p:sp>
        <p:nvSpPr>
          <p:cNvPr id="13"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14" name="Footer Placeholder 3"/>
          <p:cNvSpPr>
            <a:spLocks noGrp="1"/>
          </p:cNvSpPr>
          <p:nvPr>
            <p:ph type="ftr" sz="quarter" idx="17"/>
          </p:nvPr>
        </p:nvSpPr>
        <p:spPr>
          <a:xfrm>
            <a:off x="310578" y="6238568"/>
            <a:ext cx="7381139" cy="412956"/>
          </a:xfrm>
          <a:prstGeom prst="rect">
            <a:avLst/>
          </a:prstGeom>
        </p:spPr>
        <p:txBody>
          <a:bodyPr anchor="b"/>
          <a:lstStyle>
            <a:lvl1pPr>
              <a:defRPr sz="1000"/>
            </a:lvl1pPr>
          </a:lstStyle>
          <a:p>
            <a:r>
              <a:rPr lang="en-US" dirty="0" smtClean="0"/>
              <a:t>https://osbp.army.mil</a:t>
            </a:r>
          </a:p>
        </p:txBody>
      </p:sp>
    </p:spTree>
    <p:extLst>
      <p:ext uri="{BB962C8B-B14F-4D97-AF65-F5344CB8AC3E}">
        <p14:creationId xmlns:p14="http://schemas.microsoft.com/office/powerpoint/2010/main" val="16425733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1st Page with camo">
    <p:bg>
      <p:bgPr>
        <a:solidFill>
          <a:schemeClr val="bg1"/>
        </a:solidFill>
        <a:effectLst/>
      </p:bgPr>
    </p:bg>
    <p:spTree>
      <p:nvGrpSpPr>
        <p:cNvPr id="1" name=""/>
        <p:cNvGrpSpPr/>
        <p:nvPr/>
      </p:nvGrpSpPr>
      <p:grpSpPr>
        <a:xfrm>
          <a:off x="0" y="0"/>
          <a:ext cx="0" cy="0"/>
          <a:chOff x="0" y="0"/>
          <a:chExt cx="0" cy="0"/>
        </a:xfrm>
      </p:grpSpPr>
      <p:sp>
        <p:nvSpPr>
          <p:cNvPr id="2" name="Round Same Side Corner Rectangle 1"/>
          <p:cNvSpPr/>
          <p:nvPr userDrawn="1"/>
        </p:nvSpPr>
        <p:spPr>
          <a:xfrm rot="10800000">
            <a:off x="277792" y="-1"/>
            <a:ext cx="2060293" cy="2407529"/>
          </a:xfrm>
          <a:prstGeom prst="round2SameRect">
            <a:avLst>
              <a:gd name="adj1" fmla="val 12883"/>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317913" y="2769476"/>
            <a:ext cx="7740000" cy="1980000"/>
          </a:xfrm>
          <a:noFill/>
          <a:ln w="9525">
            <a:noFill/>
            <a:miter lim="800000"/>
            <a:headEnd/>
            <a:tailEnd/>
          </a:ln>
        </p:spPr>
        <p:txBody>
          <a:bodyPr anchor="t"/>
          <a:lstStyle>
            <a:lvl1pPr>
              <a:defRPr lang="en-US" sz="4000" b="0" kern="1200" dirty="0" smtClean="0">
                <a:solidFill>
                  <a:schemeClr val="tx1"/>
                </a:solidFill>
                <a:latin typeface="Arial" pitchFamily="34" charset="0"/>
                <a:ea typeface="+mj-ea"/>
                <a:cs typeface="Arial" pitchFamily="34" charset="0"/>
              </a:defRPr>
            </a:lvl1pPr>
          </a:lstStyle>
          <a:p>
            <a:pPr lvl="0"/>
            <a:r>
              <a:rPr lang="en-US" dirty="0" smtClean="0"/>
              <a:t>Click to edit MASTER TITLE</a:t>
            </a:r>
            <a:br>
              <a:rPr lang="en-US" dirty="0" smtClean="0"/>
            </a:br>
            <a:r>
              <a:rPr lang="en-US" dirty="0" smtClean="0"/>
              <a:t>KEEP text LEFT JUSTIFIED</a:t>
            </a:r>
            <a:br>
              <a:rPr lang="en-US" dirty="0" smtClean="0"/>
            </a:br>
            <a:r>
              <a:rPr lang="en-US" dirty="0" smtClean="0"/>
              <a:t>Maximum 3 line of text</a:t>
            </a:r>
            <a:endParaRPr lang="en-US" dirty="0"/>
          </a:p>
        </p:txBody>
      </p:sp>
      <p:sp>
        <p:nvSpPr>
          <p:cNvPr id="12" name="Text Placeholder 7"/>
          <p:cNvSpPr>
            <a:spLocks noGrp="1"/>
          </p:cNvSpPr>
          <p:nvPr>
            <p:ph type="body" sz="quarter" idx="12" hasCustomPrompt="1"/>
          </p:nvPr>
        </p:nvSpPr>
        <p:spPr>
          <a:xfrm>
            <a:off x="317913" y="4748539"/>
            <a:ext cx="7740000" cy="1371600"/>
          </a:xfrm>
          <a:noFill/>
          <a:ln w="9525">
            <a:noFill/>
            <a:miter lim="800000"/>
            <a:headEnd/>
            <a:tailEnd/>
          </a:ln>
        </p:spPr>
        <p:txBody>
          <a:bodyPr/>
          <a:lstStyle>
            <a:lvl1pPr>
              <a:lnSpc>
                <a:spcPts val="2000"/>
              </a:lnSpc>
              <a:defRPr lang="en-US" sz="2000" b="0" kern="120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sp>
        <p:nvSpPr>
          <p:cNvPr id="8"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13" name="Footer Placeholder 3"/>
          <p:cNvSpPr>
            <a:spLocks noGrp="1"/>
          </p:cNvSpPr>
          <p:nvPr>
            <p:ph type="ftr" sz="quarter" idx="3"/>
          </p:nvPr>
        </p:nvSpPr>
        <p:spPr>
          <a:xfrm>
            <a:off x="310578" y="6238568"/>
            <a:ext cx="7381139" cy="412956"/>
          </a:xfrm>
          <a:prstGeom prst="rect">
            <a:avLst/>
          </a:prstGeom>
        </p:spPr>
        <p:txBody>
          <a:bodyPr anchor="b"/>
          <a:lstStyle>
            <a:lvl1pPr>
              <a:defRPr sz="1000">
                <a:solidFill>
                  <a:schemeClr val="tx1"/>
                </a:solidFill>
              </a:defRPr>
            </a:lvl1pPr>
          </a:lstStyle>
          <a:p>
            <a:r>
              <a:rPr lang="en-US" dirty="0" smtClean="0"/>
              <a:t>https://osbp.army.mil</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515" y="23145"/>
            <a:ext cx="1993055" cy="2380128"/>
          </a:xfrm>
          <a:prstGeom prst="rect">
            <a:avLst/>
          </a:prstGeom>
        </p:spPr>
      </p:pic>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7364812" y="511190"/>
            <a:ext cx="1125237" cy="1151565"/>
          </a:xfrm>
          <a:prstGeom prst="rect">
            <a:avLst/>
          </a:prstGeom>
        </p:spPr>
      </p:pic>
    </p:spTree>
    <p:extLst>
      <p:ext uri="{BB962C8B-B14F-4D97-AF65-F5344CB8AC3E}">
        <p14:creationId xmlns:p14="http://schemas.microsoft.com/office/powerpoint/2010/main" val="1699273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st Page with camo">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93055" cy="2380128"/>
          </a:xfrm>
          <a:prstGeom prst="rect">
            <a:avLst/>
          </a:prstGeom>
        </p:spPr>
      </p:pic>
      <p:sp>
        <p:nvSpPr>
          <p:cNvPr id="11" name="Title 1"/>
          <p:cNvSpPr>
            <a:spLocks noGrp="1"/>
          </p:cNvSpPr>
          <p:nvPr>
            <p:ph type="title" hasCustomPrompt="1"/>
          </p:nvPr>
        </p:nvSpPr>
        <p:spPr>
          <a:xfrm>
            <a:off x="306338" y="2237044"/>
            <a:ext cx="7740000" cy="1980000"/>
          </a:xfrm>
          <a:noFill/>
          <a:ln w="9525">
            <a:noFill/>
            <a:miter lim="800000"/>
            <a:headEnd/>
            <a:tailEnd/>
          </a:ln>
        </p:spPr>
        <p:txBody>
          <a:bodyPr anchor="t"/>
          <a:lstStyle>
            <a:lvl1pPr>
              <a:defRPr lang="en-US" sz="4000" b="0" kern="1200" dirty="0" smtClean="0">
                <a:solidFill>
                  <a:schemeClr val="bg1"/>
                </a:solidFill>
                <a:latin typeface="Arial" pitchFamily="34" charset="0"/>
                <a:ea typeface="+mj-ea"/>
                <a:cs typeface="Arial" pitchFamily="34" charset="0"/>
              </a:defRPr>
            </a:lvl1pPr>
          </a:lstStyle>
          <a:p>
            <a:pPr lvl="0"/>
            <a:r>
              <a:rPr lang="en-US" dirty="0" smtClean="0"/>
              <a:t>Click to edit MASTER TITLE</a:t>
            </a:r>
            <a:br>
              <a:rPr lang="en-US" dirty="0" smtClean="0"/>
            </a:br>
            <a:r>
              <a:rPr lang="en-US" dirty="0" smtClean="0"/>
              <a:t>KEEP text LEFT JUSTIFIED</a:t>
            </a:r>
            <a:br>
              <a:rPr lang="en-US" dirty="0" smtClean="0"/>
            </a:br>
            <a:r>
              <a:rPr lang="en-US" dirty="0" smtClean="0"/>
              <a:t>Maximum 3 line of text</a:t>
            </a:r>
            <a:endParaRPr lang="en-US" dirty="0"/>
          </a:p>
        </p:txBody>
      </p:sp>
      <p:sp>
        <p:nvSpPr>
          <p:cNvPr id="12" name="Text Placeholder 7"/>
          <p:cNvSpPr>
            <a:spLocks noGrp="1"/>
          </p:cNvSpPr>
          <p:nvPr>
            <p:ph type="body" sz="quarter" idx="12" hasCustomPrompt="1"/>
          </p:nvPr>
        </p:nvSpPr>
        <p:spPr>
          <a:xfrm>
            <a:off x="306338" y="4216107"/>
            <a:ext cx="7740000" cy="1371600"/>
          </a:xfrm>
          <a:noFill/>
          <a:ln w="9525">
            <a:noFill/>
            <a:miter lim="800000"/>
            <a:headEnd/>
            <a:tailEnd/>
          </a:ln>
        </p:spPr>
        <p:txBody>
          <a:bodyPr/>
          <a:lstStyle>
            <a:lvl1pPr>
              <a:lnSpc>
                <a:spcPts val="2000"/>
              </a:lnSpc>
              <a:defRPr lang="en-US" sz="2000" b="0" kern="120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sp>
        <p:nvSpPr>
          <p:cNvPr id="8"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13" name="Footer Placeholder 3"/>
          <p:cNvSpPr>
            <a:spLocks noGrp="1"/>
          </p:cNvSpPr>
          <p:nvPr>
            <p:ph type="ftr" sz="quarter" idx="3"/>
          </p:nvPr>
        </p:nvSpPr>
        <p:spPr>
          <a:xfrm>
            <a:off x="310578" y="6238568"/>
            <a:ext cx="7381139" cy="412956"/>
          </a:xfrm>
          <a:prstGeom prst="rect">
            <a:avLst/>
          </a:prstGeom>
        </p:spPr>
        <p:txBody>
          <a:bodyPr anchor="b"/>
          <a:lstStyle>
            <a:lvl1pPr>
              <a:defRPr sz="1000">
                <a:solidFill>
                  <a:schemeClr val="bg1"/>
                </a:solidFill>
              </a:defRPr>
            </a:lvl1pPr>
          </a:lstStyle>
          <a:p>
            <a:r>
              <a:rPr lang="en-US" dirty="0" smtClean="0"/>
              <a:t>https://osbp.army.mil</a:t>
            </a:r>
          </a:p>
        </p:txBody>
      </p:sp>
    </p:spTree>
    <p:extLst>
      <p:ext uri="{BB962C8B-B14F-4D97-AF65-F5344CB8AC3E}">
        <p14:creationId xmlns:p14="http://schemas.microsoft.com/office/powerpoint/2010/main" val="35709563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st Page dark">
    <p:spTree>
      <p:nvGrpSpPr>
        <p:cNvPr id="1" name=""/>
        <p:cNvGrpSpPr/>
        <p:nvPr/>
      </p:nvGrpSpPr>
      <p:grpSpPr>
        <a:xfrm>
          <a:off x="0" y="0"/>
          <a:ext cx="0" cy="0"/>
          <a:chOff x="0" y="0"/>
          <a:chExt cx="0" cy="0"/>
        </a:xfrm>
      </p:grpSpPr>
      <p:sp>
        <p:nvSpPr>
          <p:cNvPr id="11" name="Round Same Side Corner Rectangle 10"/>
          <p:cNvSpPr/>
          <p:nvPr userDrawn="1"/>
        </p:nvSpPr>
        <p:spPr>
          <a:xfrm>
            <a:off x="201168" y="182139"/>
            <a:ext cx="8796528" cy="6675861"/>
          </a:xfrm>
          <a:prstGeom prst="round2SameRect">
            <a:avLst>
              <a:gd name="adj1" fmla="val 1886"/>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TextBox 5"/>
          <p:cNvSpPr txBox="1">
            <a:spLocks noChangeArrowheads="1"/>
          </p:cNvSpPr>
          <p:nvPr/>
        </p:nvSpPr>
        <p:spPr bwMode="auto">
          <a:xfrm>
            <a:off x="-538163" y="4987925"/>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smtClean="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11" y="195177"/>
            <a:ext cx="994799" cy="1187999"/>
          </a:xfrm>
          <a:prstGeom prst="rect">
            <a:avLst/>
          </a:prstGeom>
        </p:spPr>
      </p:pic>
      <p:sp>
        <p:nvSpPr>
          <p:cNvPr id="14" name="Title 1"/>
          <p:cNvSpPr>
            <a:spLocks noGrp="1"/>
          </p:cNvSpPr>
          <p:nvPr>
            <p:ph type="title" hasCustomPrompt="1"/>
          </p:nvPr>
        </p:nvSpPr>
        <p:spPr>
          <a:xfrm>
            <a:off x="294763" y="2237044"/>
            <a:ext cx="7740000" cy="1980000"/>
          </a:xfrm>
          <a:noFill/>
          <a:ln w="9525">
            <a:noFill/>
            <a:miter lim="800000"/>
            <a:headEnd/>
            <a:tailEnd/>
          </a:ln>
        </p:spPr>
        <p:txBody>
          <a:bodyPr anchor="t"/>
          <a:lstStyle>
            <a:lvl1pPr>
              <a:defRPr lang="en-US" sz="4000" b="0" kern="1200" dirty="0" smtClean="0">
                <a:solidFill>
                  <a:schemeClr val="bg1"/>
                </a:solidFill>
                <a:latin typeface="Arial" pitchFamily="34" charset="0"/>
                <a:ea typeface="+mj-ea"/>
                <a:cs typeface="Arial" pitchFamily="34" charset="0"/>
              </a:defRPr>
            </a:lvl1pPr>
          </a:lstStyle>
          <a:p>
            <a:pPr lvl="0"/>
            <a:r>
              <a:rPr lang="en-US" dirty="0" smtClean="0"/>
              <a:t>Click to edit MASTER TITLE</a:t>
            </a:r>
            <a:br>
              <a:rPr lang="en-US" dirty="0" smtClean="0"/>
            </a:br>
            <a:r>
              <a:rPr lang="en-US" dirty="0" smtClean="0"/>
              <a:t>KEEP text LEFT JUSTIFIED</a:t>
            </a:r>
            <a:br>
              <a:rPr lang="en-US" dirty="0" smtClean="0"/>
            </a:br>
            <a:r>
              <a:rPr lang="en-US" dirty="0" smtClean="0"/>
              <a:t>Maximum 3 line of text</a:t>
            </a:r>
            <a:endParaRPr lang="en-US" dirty="0"/>
          </a:p>
        </p:txBody>
      </p:sp>
      <p:sp>
        <p:nvSpPr>
          <p:cNvPr id="15" name="Text Placeholder 7"/>
          <p:cNvSpPr>
            <a:spLocks noGrp="1"/>
          </p:cNvSpPr>
          <p:nvPr>
            <p:ph type="body" sz="quarter" idx="12" hasCustomPrompt="1"/>
          </p:nvPr>
        </p:nvSpPr>
        <p:spPr>
          <a:xfrm>
            <a:off x="294763" y="4216107"/>
            <a:ext cx="7740000" cy="1371600"/>
          </a:xfrm>
          <a:noFill/>
          <a:ln w="9525">
            <a:noFill/>
            <a:miter lim="800000"/>
            <a:headEnd/>
            <a:tailEnd/>
          </a:ln>
        </p:spPr>
        <p:txBody>
          <a:bodyPr/>
          <a:lstStyle>
            <a:lvl1pPr>
              <a:lnSpc>
                <a:spcPts val="2000"/>
              </a:lnSpc>
              <a:defRPr lang="en-US" sz="2000" b="0" kern="120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sp>
        <p:nvSpPr>
          <p:cNvPr id="9"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12" name="Footer Placeholder 3"/>
          <p:cNvSpPr>
            <a:spLocks noGrp="1"/>
          </p:cNvSpPr>
          <p:nvPr>
            <p:ph type="ftr" sz="quarter" idx="3"/>
          </p:nvPr>
        </p:nvSpPr>
        <p:spPr>
          <a:xfrm>
            <a:off x="310578" y="6238568"/>
            <a:ext cx="7381139" cy="412956"/>
          </a:xfrm>
          <a:prstGeom prst="rect">
            <a:avLst/>
          </a:prstGeom>
        </p:spPr>
        <p:txBody>
          <a:bodyPr anchor="b"/>
          <a:lstStyle>
            <a:lvl1pPr>
              <a:defRPr sz="1000">
                <a:solidFill>
                  <a:schemeClr val="bg1"/>
                </a:solidFill>
              </a:defRPr>
            </a:lvl1pPr>
          </a:lstStyle>
          <a:p>
            <a:r>
              <a:rPr lang="en-US" dirty="0" smtClean="0"/>
              <a:t>https://osbp.army.mil</a:t>
            </a:r>
          </a:p>
        </p:txBody>
      </p:sp>
    </p:spTree>
    <p:extLst>
      <p:ext uri="{BB962C8B-B14F-4D97-AF65-F5344CB8AC3E}">
        <p14:creationId xmlns:p14="http://schemas.microsoft.com/office/powerpoint/2010/main" val="26910602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304800" y="2286001"/>
            <a:ext cx="7400925" cy="1285874"/>
          </a:xfrm>
          <a:prstGeom prst="rect">
            <a:avLst/>
          </a:prstGeom>
          <a:noFill/>
          <a:ln w="9525">
            <a:noFill/>
            <a:miter lim="800000"/>
            <a:headEnd/>
            <a:tailEnd/>
          </a:ln>
        </p:spPr>
        <p:txBody>
          <a:bodyPr anchor="b"/>
          <a:lstStyle>
            <a:lvl1pPr>
              <a:defRPr sz="3600" baseline="0">
                <a:solidFill>
                  <a:schemeClr val="tx1"/>
                </a:solidFill>
              </a:defRPr>
            </a:lvl1pPr>
          </a:lstStyle>
          <a:p>
            <a:pPr lvl="0"/>
            <a:r>
              <a:rPr lang="en-US" dirty="0" smtClean="0"/>
              <a:t>Click to edit Master </a:t>
            </a:r>
            <a:br>
              <a:rPr lang="en-US" dirty="0" smtClean="0"/>
            </a:br>
            <a:r>
              <a:rPr lang="en-US" dirty="0" smtClean="0"/>
              <a:t>title style</a:t>
            </a:r>
          </a:p>
        </p:txBody>
      </p:sp>
      <p:sp>
        <p:nvSpPr>
          <p:cNvPr id="6" name="Text Placeholder 5"/>
          <p:cNvSpPr>
            <a:spLocks noGrp="1"/>
          </p:cNvSpPr>
          <p:nvPr>
            <p:ph type="body" sz="quarter" idx="12" hasCustomPrompt="1"/>
          </p:nvPr>
        </p:nvSpPr>
        <p:spPr>
          <a:xfrm>
            <a:off x="304800" y="3569973"/>
            <a:ext cx="7426325" cy="854075"/>
          </a:xfrm>
        </p:spPr>
        <p:txBody>
          <a:bodyPr/>
          <a:lstStyle>
            <a:lvl1pPr>
              <a:defRPr sz="1800" b="1"/>
            </a:lvl1pPr>
          </a:lstStyle>
          <a:p>
            <a:pPr lvl="0"/>
            <a:r>
              <a:rPr lang="en-US" dirty="0" smtClean="0"/>
              <a:t>CLICK TO EDIT MASTER TEXT STYLES</a:t>
            </a:r>
          </a:p>
        </p:txBody>
      </p:sp>
      <p:sp>
        <p:nvSpPr>
          <p:cNvPr id="8"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9" name="Footer Placeholder 3"/>
          <p:cNvSpPr>
            <a:spLocks noGrp="1"/>
          </p:cNvSpPr>
          <p:nvPr>
            <p:ph type="ftr" sz="quarter" idx="3"/>
          </p:nvPr>
        </p:nvSpPr>
        <p:spPr>
          <a:xfrm>
            <a:off x="310578" y="6238568"/>
            <a:ext cx="7381139" cy="412956"/>
          </a:xfrm>
          <a:prstGeom prst="rect">
            <a:avLst/>
          </a:prstGeom>
        </p:spPr>
        <p:txBody>
          <a:bodyPr anchor="b"/>
          <a:lstStyle>
            <a:lvl1pPr>
              <a:defRPr sz="1000"/>
            </a:lvl1pPr>
          </a:lstStyle>
          <a:p>
            <a:r>
              <a:rPr lang="en-US" dirty="0" smtClean="0"/>
              <a:t>https://osbp.army.mil</a:t>
            </a:r>
            <a:endParaRPr lang="en-US" dirty="0"/>
          </a:p>
        </p:txBody>
      </p:sp>
    </p:spTree>
    <p:extLst>
      <p:ext uri="{BB962C8B-B14F-4D97-AF65-F5344CB8AC3E}">
        <p14:creationId xmlns:p14="http://schemas.microsoft.com/office/powerpoint/2010/main" val="39847386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 top">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972274" y="274638"/>
            <a:ext cx="6733452" cy="80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text</a:t>
            </a:r>
          </a:p>
        </p:txBody>
      </p:sp>
      <p:sp>
        <p:nvSpPr>
          <p:cNvPr id="7"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8" name="Footer Placeholder 3"/>
          <p:cNvSpPr>
            <a:spLocks noGrp="1"/>
          </p:cNvSpPr>
          <p:nvPr>
            <p:ph type="ftr" sz="quarter" idx="3"/>
          </p:nvPr>
        </p:nvSpPr>
        <p:spPr>
          <a:xfrm>
            <a:off x="310578" y="6238568"/>
            <a:ext cx="7381139" cy="412956"/>
          </a:xfrm>
          <a:prstGeom prst="rect">
            <a:avLst/>
          </a:prstGeom>
        </p:spPr>
        <p:txBody>
          <a:bodyPr anchor="b"/>
          <a:lstStyle>
            <a:lvl1pPr>
              <a:defRPr sz="1000"/>
            </a:lvl1pPr>
          </a:lstStyle>
          <a:p>
            <a:r>
              <a:rPr lang="en-US" dirty="0" smtClean="0"/>
              <a:t>https://osbp.army.mil</a:t>
            </a:r>
            <a:endParaRPr lang="en-US" dirty="0"/>
          </a:p>
        </p:txBody>
      </p:sp>
    </p:spTree>
    <p:extLst>
      <p:ext uri="{BB962C8B-B14F-4D97-AF65-F5344CB8AC3E}">
        <p14:creationId xmlns:p14="http://schemas.microsoft.com/office/powerpoint/2010/main" val="20539518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6" name="Footer Placeholder 3"/>
          <p:cNvSpPr>
            <a:spLocks noGrp="1"/>
          </p:cNvSpPr>
          <p:nvPr>
            <p:ph type="ftr" sz="quarter" idx="3"/>
          </p:nvPr>
        </p:nvSpPr>
        <p:spPr>
          <a:xfrm>
            <a:off x="310578" y="6238568"/>
            <a:ext cx="7381139" cy="412956"/>
          </a:xfrm>
          <a:prstGeom prst="rect">
            <a:avLst/>
          </a:prstGeom>
        </p:spPr>
        <p:txBody>
          <a:bodyPr anchor="b"/>
          <a:lstStyle>
            <a:lvl1pPr>
              <a:defRPr sz="1000"/>
            </a:lvl1pPr>
          </a:lstStyle>
          <a:p>
            <a:r>
              <a:rPr lang="en-US" dirty="0" smtClean="0"/>
              <a:t>https://osbp.army.mil</a:t>
            </a:r>
          </a:p>
        </p:txBody>
      </p:sp>
    </p:spTree>
    <p:extLst>
      <p:ext uri="{BB962C8B-B14F-4D97-AF65-F5344CB8AC3E}">
        <p14:creationId xmlns:p14="http://schemas.microsoft.com/office/powerpoint/2010/main" val="22689568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bwMode="auto">
          <a:xfrm>
            <a:off x="1295400" y="2438400"/>
            <a:ext cx="6400426" cy="1753466"/>
          </a:xfrm>
          <a:prstGeom prst="rect">
            <a:avLst/>
          </a:prstGeom>
          <a:noFill/>
          <a:ln>
            <a:miter lim="800000"/>
            <a:headEnd/>
            <a:tailEnd/>
          </a:ln>
        </p:spPr>
        <p:txBody>
          <a:bodyPr vert="horz" wrap="square" lIns="91301" tIns="45653" rIns="91301" bIns="45653" numCol="1" anchor="t" anchorCtr="0" compatLnSpc="1">
            <a:prstTxWarp prst="textNoShape">
              <a:avLst/>
            </a:prstTxWarp>
          </a:bodyPr>
          <a:lstStyle>
            <a:lvl1pPr marL="0" indent="0" algn="ctr">
              <a:buFontTx/>
              <a:buNone/>
              <a:defRPr>
                <a:solidFill>
                  <a:schemeClr val="tx1"/>
                </a:solidFill>
                <a:latin typeface="Trebuchet MS" pitchFamily="34" charset="0"/>
              </a:defRPr>
            </a:lvl1pPr>
          </a:lstStyle>
          <a:p>
            <a:r>
              <a:rPr lang="en-US" dirty="0"/>
              <a:t>Click to edit Master subtitle style</a:t>
            </a:r>
          </a:p>
        </p:txBody>
      </p:sp>
      <p:sp>
        <p:nvSpPr>
          <p:cNvPr id="13" name="Text Placeholder 12"/>
          <p:cNvSpPr>
            <a:spLocks noGrp="1"/>
          </p:cNvSpPr>
          <p:nvPr>
            <p:ph type="body" sz="quarter" idx="11"/>
          </p:nvPr>
        </p:nvSpPr>
        <p:spPr>
          <a:xfrm>
            <a:off x="1524000" y="381000"/>
            <a:ext cx="7239000" cy="685800"/>
          </a:xfrm>
          <a:prstGeom prst="rect">
            <a:avLst/>
          </a:prstGeom>
        </p:spPr>
        <p:txBody>
          <a:bodyPr/>
          <a:lstStyle>
            <a:lvl1pPr algn="ctr">
              <a:buNone/>
              <a:defRPr sz="3200" b="1">
                <a:solidFill>
                  <a:schemeClr val="bg1"/>
                </a:solidFill>
                <a:latin typeface="Trebuchet MS" pitchFamily="34" charset="0"/>
              </a:defRPr>
            </a:lvl1pPr>
          </a:lstStyle>
          <a:p>
            <a:pPr lvl="0"/>
            <a:r>
              <a:rPr lang="en-US" dirty="0" smtClean="0"/>
              <a:t>Click to edit Master text styles</a:t>
            </a:r>
          </a:p>
        </p:txBody>
      </p:sp>
      <p:sp>
        <p:nvSpPr>
          <p:cNvPr id="4" name="Rectangle 5"/>
          <p:cNvSpPr>
            <a:spLocks noGrp="1" noChangeArrowheads="1"/>
          </p:cNvSpPr>
          <p:nvPr>
            <p:ph type="sldNum" sz="quarter" idx="12"/>
          </p:nvPr>
        </p:nvSpPr>
        <p:spPr bwMode="auto">
          <a:xfrm>
            <a:off x="4341813" y="6303963"/>
            <a:ext cx="534987" cy="477837"/>
          </a:xfrm>
          <a:ln>
            <a:miter lim="800000"/>
            <a:headEnd/>
            <a:tailEnd/>
          </a:ln>
        </p:spPr>
        <p:txBody>
          <a:bodyPr wrap="square" lIns="91434" tIns="45718" rIns="91434" bIns="45718" numCol="1" anchor="t" anchorCtr="0" compatLnSpc="1">
            <a:prstTxWarp prst="textNoShape">
              <a:avLst/>
            </a:prstTxWarp>
          </a:bodyPr>
          <a:lstStyle>
            <a:lvl1pPr algn="r" eaLnBrk="0" hangingPunct="0">
              <a:defRPr sz="1400" b="1">
                <a:solidFill>
                  <a:schemeClr val="tx1"/>
                </a:solidFill>
                <a:latin typeface="Trebuchet MS" pitchFamily="34" charset="0"/>
                <a:cs typeface="+mn-cs"/>
                <a:sym typeface="GillSans" charset="0"/>
              </a:defRPr>
            </a:lvl1pPr>
          </a:lstStyle>
          <a:p>
            <a:pPr>
              <a:defRPr/>
            </a:pPr>
            <a:fld id="{9082899F-006D-4F97-BABE-9BAD1FFCCC9C}" type="slidenum">
              <a:rPr lang="en-US" smtClean="0"/>
              <a:pPr>
                <a:defRPr/>
              </a:pPr>
              <a:t>‹#›</a:t>
            </a:fld>
            <a:endParaRPr lang="en-US" sz="1200" dirty="0"/>
          </a:p>
        </p:txBody>
      </p:sp>
    </p:spTree>
    <p:extLst>
      <p:ext uri="{BB962C8B-B14F-4D97-AF65-F5344CB8AC3E}">
        <p14:creationId xmlns:p14="http://schemas.microsoft.com/office/powerpoint/2010/main" val="3820910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6" name="Footer Placeholder 3"/>
          <p:cNvSpPr>
            <a:spLocks noGrp="1"/>
          </p:cNvSpPr>
          <p:nvPr>
            <p:ph type="ftr" sz="quarter" idx="3"/>
          </p:nvPr>
        </p:nvSpPr>
        <p:spPr>
          <a:xfrm>
            <a:off x="310578" y="6238568"/>
            <a:ext cx="7381139" cy="412956"/>
          </a:xfrm>
          <a:prstGeom prst="rect">
            <a:avLst/>
          </a:prstGeom>
        </p:spPr>
        <p:txBody>
          <a:bodyPr anchor="b"/>
          <a:lstStyle>
            <a:lvl1pPr>
              <a:defRPr sz="1000"/>
            </a:lvl1pPr>
          </a:lstStyle>
          <a:p>
            <a:r>
              <a:rPr lang="en-US" dirty="0" smtClean="0"/>
              <a:t>https://osbp.army.mil</a:t>
            </a:r>
          </a:p>
        </p:txBody>
      </p:sp>
    </p:spTree>
    <p:extLst>
      <p:ext uri="{BB962C8B-B14F-4D97-AF65-F5344CB8AC3E}">
        <p14:creationId xmlns:p14="http://schemas.microsoft.com/office/powerpoint/2010/main" val="29493324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212190" y="6614681"/>
            <a:ext cx="682914" cy="199799"/>
          </a:xfrm>
        </p:spPr>
        <p:txBody>
          <a:bodyPr/>
          <a:lstStyle/>
          <a:p>
            <a:pPr>
              <a:defRPr/>
            </a:pPr>
            <a:r>
              <a:rPr lang="en-US" dirty="0" smtClean="0">
                <a:ea typeface="MS PGothic" pitchFamily="34" charset="-128"/>
              </a:rPr>
              <a:t>Slide </a:t>
            </a:r>
            <a:fld id="{AFF74B6D-3847-4541-9CAB-3B4445C02BA9}" type="slidenum">
              <a:rPr lang="en-US" smtClean="0">
                <a:ea typeface="MS PGothic" pitchFamily="34" charset="-128"/>
              </a:rPr>
              <a:pPr>
                <a:defRPr/>
              </a:pPr>
              <a:t>‹#›</a:t>
            </a:fld>
            <a:endParaRPr lang="en-US" dirty="0">
              <a:ea typeface="MS PGothic" pitchFamily="34" charset="-128"/>
            </a:endParaRPr>
          </a:p>
        </p:txBody>
      </p:sp>
      <p:sp>
        <p:nvSpPr>
          <p:cNvPr id="4" name="Date Placeholder 2"/>
          <p:cNvSpPr>
            <a:spLocks noGrp="1"/>
          </p:cNvSpPr>
          <p:nvPr>
            <p:ph type="dt" sz="half" idx="2"/>
          </p:nvPr>
        </p:nvSpPr>
        <p:spPr>
          <a:xfrm>
            <a:off x="-1" y="6714580"/>
            <a:ext cx="1005018" cy="143420"/>
          </a:xfrm>
          <a:prstGeom prst="rect">
            <a:avLst/>
          </a:prstGeom>
        </p:spPr>
        <p:txBody>
          <a:bodyPr vert="horz" lIns="91440" tIns="45720" rIns="91440" bIns="45720" rtlCol="0" anchor="ctr"/>
          <a:lstStyle>
            <a:lvl1pPr algn="l">
              <a:defRPr sz="500">
                <a:solidFill>
                  <a:schemeClr val="tx1"/>
                </a:solidFill>
              </a:defRPr>
            </a:lvl1pPr>
          </a:lstStyle>
          <a:p>
            <a:r>
              <a:rPr lang="en-US" dirty="0" smtClean="0"/>
              <a:t>Printed: </a:t>
            </a:r>
            <a:fld id="{2F535C14-A6C3-428A-A640-E647896D0A86}" type="datetime8">
              <a:rPr lang="en-US" smtClean="0"/>
              <a:t>8/12/2021 10:28 AM</a:t>
            </a:fld>
            <a:endParaRPr lang="en-US" dirty="0"/>
          </a:p>
        </p:txBody>
      </p:sp>
      <p:sp>
        <p:nvSpPr>
          <p:cNvPr id="5" name="Footer Placeholder 3"/>
          <p:cNvSpPr>
            <a:spLocks noGrp="1"/>
          </p:cNvSpPr>
          <p:nvPr>
            <p:ph type="ftr" sz="quarter" idx="3"/>
          </p:nvPr>
        </p:nvSpPr>
        <p:spPr>
          <a:xfrm>
            <a:off x="2116657" y="6373334"/>
            <a:ext cx="4983892" cy="412956"/>
          </a:xfrm>
          <a:prstGeom prst="rect">
            <a:avLst/>
          </a:prstGeom>
        </p:spPr>
        <p:txBody>
          <a:bodyPr anchor="b"/>
          <a:lstStyle>
            <a:lvl1pPr>
              <a:defRPr sz="1000"/>
            </a:lvl1pPr>
          </a:lstStyle>
          <a:p>
            <a:r>
              <a:rPr lang="en-US" dirty="0" smtClean="0"/>
              <a:t>https://osbp.army.mil</a:t>
            </a:r>
          </a:p>
        </p:txBody>
      </p:sp>
    </p:spTree>
    <p:extLst>
      <p:ext uri="{BB962C8B-B14F-4D97-AF65-F5344CB8AC3E}">
        <p14:creationId xmlns:p14="http://schemas.microsoft.com/office/powerpoint/2010/main" val="39427794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3038" indent="-173038">
              <a:buSzPct val="70000"/>
              <a:buFontTx/>
              <a:buBlip>
                <a:blip r:embed="rId2"/>
              </a:buBlip>
              <a:defRPr sz="1800" b="1">
                <a:effectLst>
                  <a:outerShdw blurRad="38100" dist="38100" dir="2700000" algn="tl">
                    <a:srgbClr val="000000">
                      <a:alpha val="43137"/>
                    </a:srgbClr>
                  </a:outerShdw>
                </a:effectLst>
              </a:defRPr>
            </a:lvl1pPr>
            <a:lvl2pPr marL="630238" indent="-173038">
              <a:buSzPct val="60000"/>
              <a:buFontTx/>
              <a:buBlip>
                <a:blip r:embed="rId3"/>
              </a:buBlip>
              <a:defRPr sz="1600" b="1">
                <a:effectLst>
                  <a:outerShdw blurRad="38100" dist="38100" dir="2700000" algn="tl">
                    <a:srgbClr val="000000">
                      <a:alpha val="43137"/>
                    </a:srgbClr>
                  </a:outerShdw>
                </a:effectLst>
              </a:defRPr>
            </a:lvl2pPr>
            <a:lvl3pPr marL="1087438" indent="-173038">
              <a:buSzPct val="66000"/>
              <a:buFontTx/>
              <a:buBlip>
                <a:blip r:embed="rId4"/>
              </a:buBlip>
              <a:defRPr sz="1400" b="1">
                <a:effectLst>
                  <a:outerShdw blurRad="38100" dist="38100" dir="2700000" algn="tl">
                    <a:srgbClr val="000000">
                      <a:alpha val="43137"/>
                    </a:srgbClr>
                  </a:outerShdw>
                </a:effectLst>
              </a:defRPr>
            </a:lvl3pPr>
            <a:lvl4pPr>
              <a:defRPr sz="1200" b="1">
                <a:effectLst>
                  <a:outerShdw blurRad="38100" dist="38100" dir="2700000" algn="tl">
                    <a:srgbClr val="000000">
                      <a:alpha val="43137"/>
                    </a:srgbClr>
                  </a:outerShdw>
                </a:effectLst>
              </a:defRPr>
            </a:lvl4pPr>
            <a:lvl5pPr>
              <a:defRPr sz="1200" b="1">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pPr>
              <a:defRPr/>
            </a:pPr>
            <a:fld id="{433F5767-5DC4-49B1-AFE6-2076967166F8}" type="datetime1">
              <a:rPr lang="en-US" smtClean="0">
                <a:solidFill>
                  <a:prstClr val="black">
                    <a:tint val="75000"/>
                  </a:prstClr>
                </a:solidFill>
                <a:effectLst>
                  <a:outerShdw blurRad="50800" dist="38100" dir="2700000" algn="tl" rotWithShape="0">
                    <a:prstClr val="black">
                      <a:alpha val="43000"/>
                    </a:prstClr>
                  </a:outerShdw>
                </a:effectLst>
              </a:rPr>
              <a:pPr>
                <a:defRPr/>
              </a:pPr>
              <a:t>8/12/2021</a:t>
            </a:fld>
            <a:endParaRPr lang="en-US" dirty="0">
              <a:solidFill>
                <a:prstClr val="black">
                  <a:tint val="75000"/>
                </a:prstClr>
              </a:solidFill>
              <a:effectLst>
                <a:outerShdw blurRad="50800" dist="38100" dir="2700000" algn="tl" rotWithShape="0">
                  <a:prstClr val="black">
                    <a:alpha val="43000"/>
                  </a:prstClr>
                </a:outerShdw>
              </a:effectLst>
            </a:endParaRPr>
          </a:p>
        </p:txBody>
      </p:sp>
      <p:sp>
        <p:nvSpPr>
          <p:cNvPr id="9" name="Footer Placeholder 8"/>
          <p:cNvSpPr>
            <a:spLocks noGrp="1"/>
          </p:cNvSpPr>
          <p:nvPr>
            <p:ph type="ftr" sz="quarter" idx="11"/>
          </p:nvPr>
        </p:nvSpPr>
        <p:spPr>
          <a:xfrm>
            <a:off x="2590800" y="6416675"/>
            <a:ext cx="4343400" cy="365125"/>
          </a:xfrm>
        </p:spPr>
        <p:txBody>
          <a:bodyPr/>
          <a:lstStyle>
            <a:lvl1pPr>
              <a:defRPr sz="1100">
                <a:latin typeface="Arial" panose="020B0604020202020204" pitchFamily="34" charset="0"/>
                <a:cs typeface="Arial" panose="020B0604020202020204" pitchFamily="34" charset="0"/>
              </a:defRPr>
            </a:lvl1pPr>
          </a:lstStyle>
          <a:p>
            <a:pPr>
              <a:defRPr/>
            </a:pPr>
            <a:endParaRPr lang="en-US" dirty="0">
              <a:solidFill>
                <a:prstClr val="black">
                  <a:tint val="75000"/>
                </a:prstClr>
              </a:solidFill>
              <a:effectLst>
                <a:outerShdw blurRad="50800" dist="38100" dir="2700000" algn="tl" rotWithShape="0">
                  <a:prstClr val="black">
                    <a:alpha val="43000"/>
                  </a:prstClr>
                </a:outerShdw>
              </a:effectLst>
            </a:endParaRPr>
          </a:p>
        </p:txBody>
      </p:sp>
      <p:sp>
        <p:nvSpPr>
          <p:cNvPr id="10" name="Slide Number Placeholder 9"/>
          <p:cNvSpPr>
            <a:spLocks noGrp="1"/>
          </p:cNvSpPr>
          <p:nvPr>
            <p:ph type="sldNum" sz="quarter" idx="12"/>
          </p:nvPr>
        </p:nvSpPr>
        <p:spPr/>
        <p:txBody>
          <a:bodyPr/>
          <a:lstStyle/>
          <a:p>
            <a:pPr>
              <a:defRPr/>
            </a:pPr>
            <a:fld id="{8D901F84-2696-4820-8A0E-7BEE6AC91F87}" type="slidenum">
              <a:rPr lang="en-US" smtClean="0">
                <a:solidFill>
                  <a:prstClr val="black">
                    <a:tint val="75000"/>
                  </a:prstClr>
                </a:solidFill>
                <a:effectLst>
                  <a:outerShdw blurRad="50800" dist="38100" dir="2700000" algn="tl" rotWithShape="0">
                    <a:prstClr val="black">
                      <a:alpha val="43000"/>
                    </a:prstClr>
                  </a:outerShdw>
                </a:effectLst>
              </a:rPr>
              <a:pPr>
                <a:defRPr/>
              </a:pPr>
              <a:t>‹#›</a:t>
            </a:fld>
            <a:endParaRPr lang="en-US" dirty="0">
              <a:solidFill>
                <a:prstClr val="black">
                  <a:tint val="75000"/>
                </a:prstClr>
              </a:solidFill>
              <a:effectLst>
                <a:outerShdw blurRad="50800" dist="38100" dir="2700000" algn="tl" rotWithShape="0">
                  <a:prstClr val="black">
                    <a:alpha val="43000"/>
                  </a:prstClr>
                </a:outerShdw>
              </a:effectLst>
            </a:endParaRPr>
          </a:p>
        </p:txBody>
      </p:sp>
      <p:sp>
        <p:nvSpPr>
          <p:cNvPr id="11" name="Rectangle 10"/>
          <p:cNvSpPr/>
          <p:nvPr userDrawn="1"/>
        </p:nvSpPr>
        <p:spPr>
          <a:xfrm>
            <a:off x="8546" y="0"/>
            <a:ext cx="1143000" cy="1076770"/>
          </a:xfrm>
          <a:prstGeom prst="rect">
            <a:avLst/>
          </a:prstGeom>
          <a:solidFill>
            <a:srgbClr val="1D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8423" y="152622"/>
            <a:ext cx="7747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605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79" y="4406395"/>
            <a:ext cx="7772214" cy="1362724"/>
          </a:xfrm>
          <a:prstGeom prst="rect">
            <a:avLst/>
          </a:prstGeom>
        </p:spPr>
        <p:txBody>
          <a:bodyPr lIns="57150" tIns="28575" rIns="57150" bIns="28575" anchor="t"/>
          <a:lstStyle>
            <a:lvl1pPr algn="l">
              <a:defRPr sz="2500" b="1" cap="all"/>
            </a:lvl1pPr>
          </a:lstStyle>
          <a:p>
            <a:r>
              <a:rPr lang="en-US" smtClean="0"/>
              <a:t>Click to edit Master title style</a:t>
            </a:r>
            <a:endParaRPr lang="en-US"/>
          </a:p>
        </p:txBody>
      </p:sp>
      <p:sp>
        <p:nvSpPr>
          <p:cNvPr id="3" name="Text Placeholder 2"/>
          <p:cNvSpPr>
            <a:spLocks noGrp="1"/>
          </p:cNvSpPr>
          <p:nvPr>
            <p:ph type="body" idx="1"/>
          </p:nvPr>
        </p:nvSpPr>
        <p:spPr>
          <a:xfrm>
            <a:off x="722779" y="2906208"/>
            <a:ext cx="7772214" cy="1500188"/>
          </a:xfrm>
          <a:prstGeom prst="rect">
            <a:avLst/>
          </a:prstGeom>
        </p:spPr>
        <p:txBody>
          <a:bodyPr lIns="57150" tIns="28575" rIns="57150" bIns="28575" anchor="b"/>
          <a:lstStyle>
            <a:lvl1pPr marL="0" indent="0">
              <a:buNone/>
              <a:defRPr sz="1300">
                <a:latin typeface="Trebuchet MS" pitchFamily="34" charset="0"/>
              </a:defRPr>
            </a:lvl1pPr>
            <a:lvl2pPr marL="285750" indent="0">
              <a:buNone/>
              <a:defRPr sz="1100"/>
            </a:lvl2pPr>
            <a:lvl3pPr marL="571500" indent="0">
              <a:buNone/>
              <a:defRPr sz="1000"/>
            </a:lvl3pPr>
            <a:lvl4pPr marL="857250" indent="0">
              <a:buNone/>
              <a:defRPr sz="900"/>
            </a:lvl4pPr>
            <a:lvl5pPr marL="1143000" indent="0">
              <a:buNone/>
              <a:defRPr sz="900"/>
            </a:lvl5pPr>
            <a:lvl6pPr marL="1428750" indent="0">
              <a:buNone/>
              <a:defRPr sz="900"/>
            </a:lvl6pPr>
            <a:lvl7pPr marL="1714500" indent="0">
              <a:buNone/>
              <a:defRPr sz="900"/>
            </a:lvl7pPr>
            <a:lvl8pPr marL="2000250" indent="0">
              <a:buNone/>
              <a:defRPr sz="900"/>
            </a:lvl8pPr>
            <a:lvl9pPr marL="22860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6051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74" y="274926"/>
            <a:ext cx="8228853" cy="1143000"/>
          </a:xfrm>
          <a:prstGeom prst="rect">
            <a:avLst/>
          </a:prstGeom>
        </p:spPr>
        <p:txBody>
          <a:bodyPr lIns="57150" tIns="28575" rIns="57150" bIns="28575"/>
          <a:lstStyle/>
          <a:p>
            <a:r>
              <a:rPr lang="en-US" smtClean="0"/>
              <a:t>Click to edit Master title style</a:t>
            </a:r>
            <a:endParaRPr lang="en-US"/>
          </a:p>
        </p:txBody>
      </p:sp>
      <p:sp>
        <p:nvSpPr>
          <p:cNvPr id="3" name="Content Placeholder 2"/>
          <p:cNvSpPr>
            <a:spLocks noGrp="1"/>
          </p:cNvSpPr>
          <p:nvPr>
            <p:ph sz="half" idx="1"/>
          </p:nvPr>
        </p:nvSpPr>
        <p:spPr>
          <a:xfrm>
            <a:off x="457574" y="1599767"/>
            <a:ext cx="4069603" cy="4526540"/>
          </a:xfrm>
          <a:prstGeom prst="rect">
            <a:avLst/>
          </a:prstGeom>
        </p:spPr>
        <p:txBody>
          <a:bodyPr lIns="57150" tIns="28575" rIns="57150" bIns="28575"/>
          <a:lstStyle>
            <a:lvl1pPr>
              <a:defRPr sz="1800">
                <a:latin typeface="Trebuchet MS" pitchFamily="34" charset="0"/>
              </a:defRPr>
            </a:lvl1pPr>
            <a:lvl2pPr>
              <a:defRPr sz="1500">
                <a:latin typeface="Trebuchet MS" pitchFamily="34" charset="0"/>
              </a:defRPr>
            </a:lvl2pPr>
            <a:lvl3pPr>
              <a:defRPr sz="1300">
                <a:latin typeface="Trebuchet MS" pitchFamily="34" charset="0"/>
              </a:defRPr>
            </a:lvl3pPr>
            <a:lvl4pPr>
              <a:defRPr sz="1100">
                <a:latin typeface="Trebuchet MS" pitchFamily="34" charset="0"/>
              </a:defRPr>
            </a:lvl4pPr>
            <a:lvl5pPr>
              <a:defRPr sz="1100">
                <a:latin typeface="Trebuchet MS" pitchFamily="34" charset="0"/>
              </a:defRPr>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6824" y="1599767"/>
            <a:ext cx="4069603" cy="4526540"/>
          </a:xfrm>
          <a:prstGeom prst="rect">
            <a:avLst/>
          </a:prstGeom>
        </p:spPr>
        <p:txBody>
          <a:bodyPr lIns="57150" tIns="28575" rIns="57150" bIns="28575"/>
          <a:lstStyle>
            <a:lvl1pPr>
              <a:defRPr sz="1800">
                <a:latin typeface="Trebuchet MS" pitchFamily="34" charset="0"/>
              </a:defRPr>
            </a:lvl1pPr>
            <a:lvl2pPr>
              <a:defRPr sz="1500">
                <a:latin typeface="Trebuchet MS" pitchFamily="34" charset="0"/>
              </a:defRPr>
            </a:lvl2pPr>
            <a:lvl3pPr>
              <a:defRPr sz="1300">
                <a:latin typeface="Trebuchet MS" pitchFamily="34" charset="0"/>
              </a:defRPr>
            </a:lvl3pPr>
            <a:lvl4pPr>
              <a:defRPr sz="1100">
                <a:latin typeface="Trebuchet MS" pitchFamily="34" charset="0"/>
              </a:defRPr>
            </a:lvl4pPr>
            <a:lvl5pPr>
              <a:defRPr sz="1100">
                <a:latin typeface="Trebuchet MS" pitchFamily="34" charset="0"/>
              </a:defRPr>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801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74" y="274926"/>
            <a:ext cx="8228853" cy="1143000"/>
          </a:xfrm>
          <a:prstGeom prst="rect">
            <a:avLst/>
          </a:prstGeom>
        </p:spPr>
        <p:txBody>
          <a:bodyPr lIns="57150" tIns="28575" rIns="57150" bIns="2857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574" y="1534824"/>
            <a:ext cx="4039721" cy="639691"/>
          </a:xfrm>
          <a:prstGeom prst="rect">
            <a:avLst/>
          </a:prstGeom>
        </p:spPr>
        <p:txBody>
          <a:bodyPr lIns="57150" tIns="28575" rIns="57150" bIns="28575" anchor="b"/>
          <a:lstStyle>
            <a:lvl1pPr marL="0" indent="0">
              <a:buNone/>
              <a:defRPr sz="1500" b="1">
                <a:latin typeface="Trebuchet MS" pitchFamily="34" charset="0"/>
              </a:defRPr>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dirty="0" smtClean="0"/>
              <a:t>Click to edit Master text styles</a:t>
            </a:r>
          </a:p>
        </p:txBody>
      </p:sp>
      <p:sp>
        <p:nvSpPr>
          <p:cNvPr id="4" name="Content Placeholder 3"/>
          <p:cNvSpPr>
            <a:spLocks noGrp="1"/>
          </p:cNvSpPr>
          <p:nvPr>
            <p:ph sz="half" idx="2"/>
          </p:nvPr>
        </p:nvSpPr>
        <p:spPr>
          <a:xfrm>
            <a:off x="457574" y="2174515"/>
            <a:ext cx="4039721" cy="3951792"/>
          </a:xfrm>
          <a:prstGeom prst="rect">
            <a:avLst/>
          </a:prstGeom>
        </p:spPr>
        <p:txBody>
          <a:bodyPr lIns="57150" tIns="28575" rIns="57150" bIns="28575"/>
          <a:lstStyle>
            <a:lvl1pPr>
              <a:defRPr sz="1500">
                <a:latin typeface="Trebuchet MS" pitchFamily="34" charset="0"/>
              </a:defRPr>
            </a:lvl1pPr>
            <a:lvl2pPr>
              <a:defRPr sz="1300">
                <a:latin typeface="Trebuchet MS" pitchFamily="34" charset="0"/>
              </a:defRPr>
            </a:lvl2pPr>
            <a:lvl3pPr>
              <a:defRPr sz="1100">
                <a:latin typeface="Trebuchet MS" pitchFamily="34" charset="0"/>
              </a:defRPr>
            </a:lvl3pPr>
            <a:lvl4pPr>
              <a:defRPr sz="1000">
                <a:latin typeface="Trebuchet MS" pitchFamily="34" charset="0"/>
              </a:defRPr>
            </a:lvl4pPr>
            <a:lvl5pPr>
              <a:defRPr sz="1000">
                <a:latin typeface="Trebuchet MS" pitchFamily="34" charset="0"/>
              </a:defRPr>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838" y="1534824"/>
            <a:ext cx="4041588" cy="639691"/>
          </a:xfrm>
          <a:prstGeom prst="rect">
            <a:avLst/>
          </a:prstGeom>
        </p:spPr>
        <p:txBody>
          <a:bodyPr lIns="57150" tIns="28575" rIns="57150" bIns="28575" anchor="b"/>
          <a:lstStyle>
            <a:lvl1pPr marL="0" indent="0">
              <a:buNone/>
              <a:defRPr sz="1500" b="1">
                <a:latin typeface="Trebuchet MS" pitchFamily="34" charset="0"/>
              </a:defRPr>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dirty="0" smtClean="0"/>
              <a:t>Click to edit Master text styles</a:t>
            </a:r>
          </a:p>
        </p:txBody>
      </p:sp>
      <p:sp>
        <p:nvSpPr>
          <p:cNvPr id="6" name="Content Placeholder 5"/>
          <p:cNvSpPr>
            <a:spLocks noGrp="1"/>
          </p:cNvSpPr>
          <p:nvPr>
            <p:ph sz="quarter" idx="4"/>
          </p:nvPr>
        </p:nvSpPr>
        <p:spPr>
          <a:xfrm>
            <a:off x="4644838" y="2174515"/>
            <a:ext cx="4041588" cy="3951792"/>
          </a:xfrm>
          <a:prstGeom prst="rect">
            <a:avLst/>
          </a:prstGeom>
        </p:spPr>
        <p:txBody>
          <a:bodyPr lIns="57150" tIns="28575" rIns="57150" bIns="28575"/>
          <a:lstStyle>
            <a:lvl1pPr>
              <a:defRPr sz="1500">
                <a:latin typeface="Trebuchet MS" pitchFamily="34" charset="0"/>
              </a:defRPr>
            </a:lvl1pPr>
            <a:lvl2pPr>
              <a:defRPr sz="1300">
                <a:latin typeface="Trebuchet MS" pitchFamily="34" charset="0"/>
              </a:defRPr>
            </a:lvl2pPr>
            <a:lvl3pPr>
              <a:defRPr sz="1100">
                <a:latin typeface="Trebuchet MS" pitchFamily="34" charset="0"/>
              </a:defRPr>
            </a:lvl3pPr>
            <a:lvl4pPr>
              <a:defRPr sz="1000">
                <a:latin typeface="Trebuchet MS" pitchFamily="34" charset="0"/>
              </a:defRPr>
            </a:lvl4pPr>
            <a:lvl5pPr>
              <a:defRPr sz="1000">
                <a:latin typeface="Trebuchet MS" pitchFamily="34" charset="0"/>
              </a:defRPr>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468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74" y="274926"/>
            <a:ext cx="8228853" cy="1143000"/>
          </a:xfrm>
          <a:prstGeom prst="rect">
            <a:avLst/>
          </a:prstGeom>
        </p:spPr>
        <p:txBody>
          <a:bodyPr lIns="57150" tIns="28575" rIns="57150" bIns="28575"/>
          <a:lstStyle>
            <a:lvl1pPr>
              <a:defRPr>
                <a:latin typeface="Trebuchet MS" pitchFamily="34" charset="0"/>
              </a:defRPr>
            </a:lvl1pPr>
          </a:lstStyle>
          <a:p>
            <a:r>
              <a:rPr lang="en-US" dirty="0" smtClean="0"/>
              <a:t>Click to edit Master title style</a:t>
            </a:r>
            <a:endParaRPr lang="en-US" dirty="0"/>
          </a:p>
        </p:txBody>
      </p:sp>
      <p:sp>
        <p:nvSpPr>
          <p:cNvPr id="3" name="Rectangle 2"/>
          <p:cNvSpPr/>
          <p:nvPr userDrawn="1"/>
        </p:nvSpPr>
        <p:spPr bwMode="auto">
          <a:xfrm>
            <a:off x="6888199" y="6531429"/>
            <a:ext cx="2208555" cy="326571"/>
          </a:xfrm>
          <a:prstGeom prst="rect">
            <a:avLst/>
          </a:prstGeom>
          <a:solidFill>
            <a:srgbClr val="A09D8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316038"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rgbClr val="000000"/>
              </a:solidFill>
              <a:effectLst/>
              <a:latin typeface="GillSans" charset="0"/>
              <a:sym typeface="GillSans" charset="0"/>
            </a:endParaRPr>
          </a:p>
        </p:txBody>
      </p:sp>
      <p:sp>
        <p:nvSpPr>
          <p:cNvPr id="4" name="TextBox 3"/>
          <p:cNvSpPr txBox="1"/>
          <p:nvPr userDrawn="1"/>
        </p:nvSpPr>
        <p:spPr>
          <a:xfrm>
            <a:off x="7119644" y="6540825"/>
            <a:ext cx="1745664" cy="307777"/>
          </a:xfrm>
          <a:prstGeom prst="rect">
            <a:avLst/>
          </a:prstGeom>
          <a:noFill/>
        </p:spPr>
        <p:txBody>
          <a:bodyPr wrap="square" rtlCol="0">
            <a:spAutoFit/>
          </a:bodyPr>
          <a:lstStyle/>
          <a:p>
            <a:pPr algn="ctr"/>
            <a:r>
              <a:rPr lang="en-US" sz="1400" b="1" dirty="0">
                <a:solidFill>
                  <a:schemeClr val="tx1"/>
                </a:solidFill>
                <a:latin typeface="Trebuchet MS" pitchFamily="34" charset="0"/>
              </a:rPr>
              <a:t>o</a:t>
            </a:r>
            <a:r>
              <a:rPr lang="en-US" sz="1400" b="1" dirty="0" smtClean="0">
                <a:solidFill>
                  <a:schemeClr val="tx1"/>
                </a:solidFill>
                <a:latin typeface="Trebuchet MS" pitchFamily="34" charset="0"/>
              </a:rPr>
              <a:t>sbp.army.mil</a:t>
            </a:r>
          </a:p>
        </p:txBody>
      </p:sp>
    </p:spTree>
    <p:extLst>
      <p:ext uri="{BB962C8B-B14F-4D97-AF65-F5344CB8AC3E}">
        <p14:creationId xmlns:p14="http://schemas.microsoft.com/office/powerpoint/2010/main" val="340864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81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73" y="272762"/>
            <a:ext cx="3007846" cy="1162483"/>
          </a:xfrm>
          <a:prstGeom prst="rect">
            <a:avLst/>
          </a:prstGeom>
        </p:spPr>
        <p:txBody>
          <a:bodyPr lIns="57150" tIns="28575" rIns="57150" bIns="28575" anchor="b"/>
          <a:lstStyle>
            <a:lvl1pPr algn="l">
              <a:defRPr sz="1300" b="1">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4677" y="272762"/>
            <a:ext cx="5111750" cy="5853545"/>
          </a:xfrm>
          <a:prstGeom prst="rect">
            <a:avLst/>
          </a:prstGeom>
        </p:spPr>
        <p:txBody>
          <a:bodyPr lIns="57150" tIns="28575" rIns="57150" bIns="28575"/>
          <a:lstStyle>
            <a:lvl1pPr>
              <a:defRPr sz="2000">
                <a:latin typeface="Trebuchet MS" pitchFamily="34" charset="0"/>
              </a:defRPr>
            </a:lvl1pPr>
            <a:lvl2pPr>
              <a:defRPr sz="1800">
                <a:latin typeface="Trebuchet MS" pitchFamily="34" charset="0"/>
              </a:defRPr>
            </a:lvl2pPr>
            <a:lvl3pPr>
              <a:defRPr sz="1500">
                <a:latin typeface="Trebuchet MS" pitchFamily="34" charset="0"/>
              </a:defRPr>
            </a:lvl3pPr>
            <a:lvl4pPr>
              <a:defRPr sz="1300">
                <a:latin typeface="Trebuchet MS" pitchFamily="34" charset="0"/>
              </a:defRPr>
            </a:lvl4pPr>
            <a:lvl5pPr>
              <a:defRPr sz="1300">
                <a:latin typeface="Trebuchet MS" pitchFamily="34" charset="0"/>
              </a:defRPr>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573" y="1435244"/>
            <a:ext cx="3007846" cy="4691063"/>
          </a:xfrm>
          <a:prstGeom prst="rect">
            <a:avLst/>
          </a:prstGeom>
        </p:spPr>
        <p:txBody>
          <a:bodyPr lIns="57150" tIns="28575" rIns="57150" bIns="28575"/>
          <a:lstStyle>
            <a:lvl1pPr marL="0" indent="0">
              <a:buNone/>
              <a:defRPr sz="900">
                <a:latin typeface="Trebuchet MS" pitchFamily="34" charset="0"/>
              </a:defRPr>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372427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08" y="4800384"/>
            <a:ext cx="5487147" cy="567170"/>
          </a:xfrm>
          <a:prstGeom prst="rect">
            <a:avLst/>
          </a:prstGeom>
        </p:spPr>
        <p:txBody>
          <a:bodyPr lIns="57150" tIns="28575" rIns="57150" bIns="28575" anchor="b"/>
          <a:lstStyle>
            <a:lvl1pPr algn="l">
              <a:defRPr sz="13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008" y="612631"/>
            <a:ext cx="5487147" cy="4115233"/>
          </a:xfrm>
          <a:prstGeom prst="rect">
            <a:avLst/>
          </a:prstGeom>
        </p:spPr>
        <p:txBody>
          <a:bodyPr lIns="57150" tIns="28575" rIns="57150" bIns="28575"/>
          <a:lstStyle>
            <a:lvl1pPr marL="0" indent="0">
              <a:buNone/>
              <a:defRPr sz="2000">
                <a:latin typeface="Trebuchet MS" pitchFamily="34" charset="0"/>
              </a:defRPr>
            </a:lvl1pPr>
            <a:lvl2pPr marL="285750" indent="0">
              <a:buNone/>
              <a:defRPr sz="1800"/>
            </a:lvl2pPr>
            <a:lvl3pPr marL="571500" indent="0">
              <a:buNone/>
              <a:defRPr sz="1500"/>
            </a:lvl3pPr>
            <a:lvl4pPr marL="857250" indent="0">
              <a:buNone/>
              <a:defRPr sz="1300"/>
            </a:lvl4pPr>
            <a:lvl5pPr marL="1143000" indent="0">
              <a:buNone/>
              <a:defRPr sz="1300"/>
            </a:lvl5pPr>
            <a:lvl6pPr marL="1428750" indent="0">
              <a:buNone/>
              <a:defRPr sz="1300"/>
            </a:lvl6pPr>
            <a:lvl7pPr marL="1714500" indent="0">
              <a:buNone/>
              <a:defRPr sz="1300"/>
            </a:lvl7pPr>
            <a:lvl8pPr marL="2000250" indent="0">
              <a:buNone/>
              <a:defRPr sz="1300"/>
            </a:lvl8pPr>
            <a:lvl9pPr marL="2286000" indent="0">
              <a:buNone/>
              <a:defRPr sz="1300"/>
            </a:lvl9pPr>
          </a:lstStyle>
          <a:p>
            <a:pPr lvl="0"/>
            <a:endParaRPr lang="en-US" noProof="0" dirty="0" smtClean="0"/>
          </a:p>
        </p:txBody>
      </p:sp>
      <p:sp>
        <p:nvSpPr>
          <p:cNvPr id="4" name="Text Placeholder 3"/>
          <p:cNvSpPr>
            <a:spLocks noGrp="1"/>
          </p:cNvSpPr>
          <p:nvPr>
            <p:ph type="body" sz="half" idx="2"/>
          </p:nvPr>
        </p:nvSpPr>
        <p:spPr>
          <a:xfrm>
            <a:off x="1792008" y="5367554"/>
            <a:ext cx="5487147" cy="804213"/>
          </a:xfrm>
          <a:prstGeom prst="rect">
            <a:avLst/>
          </a:prstGeom>
        </p:spPr>
        <p:txBody>
          <a:bodyPr lIns="57150" tIns="28575" rIns="57150" bIns="28575"/>
          <a:lstStyle>
            <a:lvl1pPr marL="0" indent="0">
              <a:buNone/>
              <a:defRPr sz="900">
                <a:latin typeface="Trebuchet MS" pitchFamily="34" charset="0"/>
              </a:defRPr>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124140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7010400" y="6324600"/>
            <a:ext cx="2133600" cy="365125"/>
          </a:xfrm>
          <a:prstGeom prst="rect">
            <a:avLst/>
          </a:prstGeom>
        </p:spPr>
        <p:txBody>
          <a:bodyPr vert="horz" lIns="91440" tIns="45720" rIns="91440" bIns="45720" rtlCol="0" anchor="ctr"/>
          <a:lstStyle>
            <a:lvl1pPr algn="r">
              <a:defRPr sz="1600" b="0">
                <a:solidFill>
                  <a:schemeClr val="tx1">
                    <a:tint val="75000"/>
                  </a:schemeClr>
                </a:solidFill>
                <a:latin typeface="Trebuchet MS" pitchFamily="34" charset="0"/>
                <a:cs typeface="Arial" charset="0"/>
                <a:sym typeface="GillSans" pitchFamily="34" charset="0"/>
              </a:defRPr>
            </a:lvl1pPr>
          </a:lstStyle>
          <a:p>
            <a:pPr>
              <a:defRPr/>
            </a:pPr>
            <a:fld id="{EF9AE2B6-7A72-47B4-AF9A-B0073DB0B449}" type="slidenum">
              <a:rPr lang="en-US" smtClean="0"/>
              <a:pPr>
                <a:defRPr/>
              </a:pPr>
              <a:t>‹#›</a:t>
            </a:fld>
            <a:endParaRPr lang="en-US" dirty="0"/>
          </a:p>
        </p:txBody>
      </p:sp>
      <p:sp>
        <p:nvSpPr>
          <p:cNvPr id="3" name="Rectangle 2"/>
          <p:cNvSpPr/>
          <p:nvPr userDrawn="1"/>
        </p:nvSpPr>
        <p:spPr bwMode="auto">
          <a:xfrm>
            <a:off x="6888199" y="6531429"/>
            <a:ext cx="2208555" cy="326571"/>
          </a:xfrm>
          <a:prstGeom prst="rect">
            <a:avLst/>
          </a:prstGeom>
          <a:solidFill>
            <a:srgbClr val="A09D8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316038"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rgbClr val="000000"/>
              </a:solidFill>
              <a:effectLst/>
              <a:latin typeface="GillSans" charset="0"/>
              <a:sym typeface="GillSans" charset="0"/>
            </a:endParaRPr>
          </a:p>
        </p:txBody>
      </p:sp>
      <p:sp>
        <p:nvSpPr>
          <p:cNvPr id="4" name="TextBox 3"/>
          <p:cNvSpPr txBox="1"/>
          <p:nvPr userDrawn="1"/>
        </p:nvSpPr>
        <p:spPr>
          <a:xfrm>
            <a:off x="7119644" y="6540825"/>
            <a:ext cx="1745664" cy="307777"/>
          </a:xfrm>
          <a:prstGeom prst="rect">
            <a:avLst/>
          </a:prstGeom>
          <a:noFill/>
        </p:spPr>
        <p:txBody>
          <a:bodyPr wrap="square" rtlCol="0">
            <a:spAutoFit/>
          </a:bodyPr>
          <a:lstStyle/>
          <a:p>
            <a:pPr algn="ctr"/>
            <a:r>
              <a:rPr lang="en-US" sz="1400" b="1" dirty="0">
                <a:solidFill>
                  <a:schemeClr val="tx1"/>
                </a:solidFill>
                <a:latin typeface="Trebuchet MS" pitchFamily="34" charset="0"/>
              </a:rPr>
              <a:t>o</a:t>
            </a:r>
            <a:r>
              <a:rPr lang="en-US" sz="1400" b="1" dirty="0" smtClean="0">
                <a:solidFill>
                  <a:schemeClr val="tx1"/>
                </a:solidFill>
                <a:latin typeface="Trebuchet MS" pitchFamily="34" charset="0"/>
              </a:rPr>
              <a:t>sbp.army.mil</a:t>
            </a:r>
          </a:p>
        </p:txBody>
      </p:sp>
    </p:spTree>
  </p:cSld>
  <p:clrMap bg1="lt1" tx1="dk1" bg2="lt2" tx2="dk2" accent1="accent1" accent2="accent2" accent3="accent3" accent4="accent4" accent5="accent5" accent6="accent6" hlink="hlink" folHlink="folHlink"/>
  <p:sldLayoutIdLst>
    <p:sldLayoutId id="2147485198" r:id="rId1"/>
    <p:sldLayoutId id="2147485199" r:id="rId2"/>
    <p:sldLayoutId id="2147485200" r:id="rId3"/>
    <p:sldLayoutId id="2147485201" r:id="rId4"/>
    <p:sldLayoutId id="2147485202" r:id="rId5"/>
    <p:sldLayoutId id="2147485203" r:id="rId6"/>
    <p:sldLayoutId id="2147485204" r:id="rId7"/>
    <p:sldLayoutId id="2147485205" r:id="rId8"/>
    <p:sldLayoutId id="2147485206" r:id="rId9"/>
    <p:sldLayoutId id="2147485207" r:id="rId10"/>
    <p:sldLayoutId id="2147485208" r:id="rId11"/>
  </p:sldLayoutIdLst>
  <p:hf hdr="0" ftr="0" dt="0"/>
  <p:txStyles>
    <p:titleStyle>
      <a:lvl1pPr algn="r" rtl="0" eaLnBrk="0" fontAlgn="base" hangingPunct="0">
        <a:spcBef>
          <a:spcPct val="0"/>
        </a:spcBef>
        <a:spcAft>
          <a:spcPct val="0"/>
        </a:spcAft>
        <a:defRPr sz="2000" b="1">
          <a:solidFill>
            <a:schemeClr val="accent2"/>
          </a:solidFill>
          <a:latin typeface="+mj-lt"/>
          <a:ea typeface="+mj-ea"/>
          <a:cs typeface="+mj-cs"/>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p:titleStyle>
    <p:bodyStyle>
      <a:lvl1pPr marL="342900" indent="-342900" algn="l" rtl="0" eaLnBrk="0" fontAlgn="base" hangingPunct="0">
        <a:spcBef>
          <a:spcPct val="20000"/>
        </a:spcBef>
        <a:spcAft>
          <a:spcPct val="0"/>
        </a:spcAft>
        <a:buChar char="•"/>
        <a:defRPr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1500" b="1">
          <a:solidFill>
            <a:schemeClr val="tx1"/>
          </a:solidFill>
          <a:latin typeface="+mn-lt"/>
        </a:defRPr>
      </a:lvl2pPr>
      <a:lvl3pPr marL="1084263" indent="-227013" algn="l" rtl="0" eaLnBrk="0" fontAlgn="base" hangingPunct="0">
        <a:spcBef>
          <a:spcPct val="20000"/>
        </a:spcBef>
        <a:spcAft>
          <a:spcPct val="0"/>
        </a:spcAft>
        <a:buChar char="•"/>
        <a:defRPr sz="1400" b="1">
          <a:solidFill>
            <a:schemeClr val="tx1"/>
          </a:solidFill>
          <a:latin typeface="+mn-lt"/>
        </a:defRPr>
      </a:lvl3pPr>
      <a:lvl4pPr marL="1428750" indent="-227013" algn="l" rtl="0" eaLnBrk="0" fontAlgn="base" hangingPunct="0">
        <a:spcBef>
          <a:spcPct val="20000"/>
        </a:spcBef>
        <a:spcAft>
          <a:spcPct val="0"/>
        </a:spcAft>
        <a:buChar char="–"/>
        <a:defRPr sz="1700">
          <a:solidFill>
            <a:schemeClr val="tx1"/>
          </a:solidFill>
          <a:latin typeface="+mn-lt"/>
        </a:defRPr>
      </a:lvl4pPr>
      <a:lvl5pPr marL="1770063" indent="-227013" algn="l" rtl="0" eaLnBrk="0" fontAlgn="base" hangingPunct="0">
        <a:spcBef>
          <a:spcPct val="20000"/>
        </a:spcBef>
        <a:spcAft>
          <a:spcPct val="0"/>
        </a:spcAft>
        <a:buChar char="»"/>
        <a:defRPr sz="1700">
          <a:solidFill>
            <a:schemeClr val="tx1"/>
          </a:solidFill>
          <a:latin typeface="+mn-lt"/>
        </a:defRPr>
      </a:lvl5pPr>
      <a:lvl6pPr marL="2055813" indent="-228203" algn="l" defTabSz="914797" rtl="0" fontAlgn="base">
        <a:spcBef>
          <a:spcPct val="20000"/>
        </a:spcBef>
        <a:spcAft>
          <a:spcPct val="0"/>
        </a:spcAft>
        <a:buChar char="»"/>
        <a:defRPr sz="1700">
          <a:solidFill>
            <a:schemeClr val="tx1"/>
          </a:solidFill>
          <a:latin typeface="+mn-lt"/>
        </a:defRPr>
      </a:lvl6pPr>
      <a:lvl7pPr marL="2341563" indent="-228203" algn="l" defTabSz="914797" rtl="0" fontAlgn="base">
        <a:spcBef>
          <a:spcPct val="20000"/>
        </a:spcBef>
        <a:spcAft>
          <a:spcPct val="0"/>
        </a:spcAft>
        <a:buChar char="»"/>
        <a:defRPr sz="1700">
          <a:solidFill>
            <a:schemeClr val="tx1"/>
          </a:solidFill>
          <a:latin typeface="+mn-lt"/>
        </a:defRPr>
      </a:lvl7pPr>
      <a:lvl8pPr marL="2627313" indent="-228203" algn="l" defTabSz="914797" rtl="0" fontAlgn="base">
        <a:spcBef>
          <a:spcPct val="20000"/>
        </a:spcBef>
        <a:spcAft>
          <a:spcPct val="0"/>
        </a:spcAft>
        <a:buChar char="»"/>
        <a:defRPr sz="1700">
          <a:solidFill>
            <a:schemeClr val="tx1"/>
          </a:solidFill>
          <a:latin typeface="+mn-lt"/>
        </a:defRPr>
      </a:lvl8pPr>
      <a:lvl9pPr marL="2913063" indent="-228203" algn="l" defTabSz="914797" rtl="0" fontAlgn="base">
        <a:spcBef>
          <a:spcPct val="20000"/>
        </a:spcBef>
        <a:spcAft>
          <a:spcPct val="0"/>
        </a:spcAft>
        <a:buChar char="»"/>
        <a:defRPr sz="1700">
          <a:solidFill>
            <a:schemeClr val="tx1"/>
          </a:solidFill>
          <a:latin typeface="+mn-lt"/>
        </a:defRPr>
      </a:lvl9pPr>
    </p:bodyStyle>
    <p:otherStyle>
      <a:defPPr>
        <a:defRPr lang="en-US"/>
      </a:defPPr>
      <a:lvl1pPr marL="0" algn="l" defTabSz="571500" rtl="0" eaLnBrk="1" latinLnBrk="0" hangingPunct="1">
        <a:defRPr sz="1100" kern="1200">
          <a:solidFill>
            <a:schemeClr val="tx1"/>
          </a:solidFill>
          <a:latin typeface="+mn-lt"/>
          <a:ea typeface="+mn-ea"/>
          <a:cs typeface="+mn-cs"/>
        </a:defRPr>
      </a:lvl1pPr>
      <a:lvl2pPr marL="285750" algn="l" defTabSz="571500" rtl="0" eaLnBrk="1" latinLnBrk="0" hangingPunct="1">
        <a:defRPr sz="1100" kern="1200">
          <a:solidFill>
            <a:schemeClr val="tx1"/>
          </a:solidFill>
          <a:latin typeface="+mn-lt"/>
          <a:ea typeface="+mn-ea"/>
          <a:cs typeface="+mn-cs"/>
        </a:defRPr>
      </a:lvl2pPr>
      <a:lvl3pPr marL="571500" algn="l" defTabSz="571500" rtl="0" eaLnBrk="1" latinLnBrk="0" hangingPunct="1">
        <a:defRPr sz="1100" kern="1200">
          <a:solidFill>
            <a:schemeClr val="tx1"/>
          </a:solidFill>
          <a:latin typeface="+mn-lt"/>
          <a:ea typeface="+mn-ea"/>
          <a:cs typeface="+mn-cs"/>
        </a:defRPr>
      </a:lvl3pPr>
      <a:lvl4pPr marL="857250" algn="l" defTabSz="571500" rtl="0" eaLnBrk="1" latinLnBrk="0" hangingPunct="1">
        <a:defRPr sz="1100" kern="1200">
          <a:solidFill>
            <a:schemeClr val="tx1"/>
          </a:solidFill>
          <a:latin typeface="+mn-lt"/>
          <a:ea typeface="+mn-ea"/>
          <a:cs typeface="+mn-cs"/>
        </a:defRPr>
      </a:lvl4pPr>
      <a:lvl5pPr marL="1143000" algn="l" defTabSz="571500" rtl="0" eaLnBrk="1" latinLnBrk="0" hangingPunct="1">
        <a:defRPr sz="1100" kern="1200">
          <a:solidFill>
            <a:schemeClr val="tx1"/>
          </a:solidFill>
          <a:latin typeface="+mn-lt"/>
          <a:ea typeface="+mn-ea"/>
          <a:cs typeface="+mn-cs"/>
        </a:defRPr>
      </a:lvl5pPr>
      <a:lvl6pPr marL="1428750" algn="l" defTabSz="571500" rtl="0" eaLnBrk="1" latinLnBrk="0" hangingPunct="1">
        <a:defRPr sz="1100" kern="1200">
          <a:solidFill>
            <a:schemeClr val="tx1"/>
          </a:solidFill>
          <a:latin typeface="+mn-lt"/>
          <a:ea typeface="+mn-ea"/>
          <a:cs typeface="+mn-cs"/>
        </a:defRPr>
      </a:lvl6pPr>
      <a:lvl7pPr marL="1714500" algn="l" defTabSz="571500" rtl="0" eaLnBrk="1" latinLnBrk="0" hangingPunct="1">
        <a:defRPr sz="1100" kern="1200">
          <a:solidFill>
            <a:schemeClr val="tx1"/>
          </a:solidFill>
          <a:latin typeface="+mn-lt"/>
          <a:ea typeface="+mn-ea"/>
          <a:cs typeface="+mn-cs"/>
        </a:defRPr>
      </a:lvl7pPr>
      <a:lvl8pPr marL="2000250" algn="l" defTabSz="571500" rtl="0" eaLnBrk="1" latinLnBrk="0" hangingPunct="1">
        <a:defRPr sz="1100" kern="1200">
          <a:solidFill>
            <a:schemeClr val="tx1"/>
          </a:solidFill>
          <a:latin typeface="+mn-lt"/>
          <a:ea typeface="+mn-ea"/>
          <a:cs typeface="+mn-cs"/>
        </a:defRPr>
      </a:lvl8pPr>
      <a:lvl9pPr marL="2286000" algn="l" defTabSz="571500"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72274" y="274638"/>
            <a:ext cx="6733452" cy="80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text</a:t>
            </a:r>
          </a:p>
        </p:txBody>
      </p:sp>
      <p:sp>
        <p:nvSpPr>
          <p:cNvPr id="1029" name="Text Placeholder 2"/>
          <p:cNvSpPr>
            <a:spLocks noGrp="1"/>
          </p:cNvSpPr>
          <p:nvPr>
            <p:ph type="body" idx="1"/>
          </p:nvPr>
        </p:nvSpPr>
        <p:spPr bwMode="auto">
          <a:xfrm>
            <a:off x="304800" y="1228725"/>
            <a:ext cx="74009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US" alt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94799" cy="1188000"/>
          </a:xfrm>
          <a:prstGeom prst="rect">
            <a:avLst/>
          </a:prstGeom>
        </p:spPr>
      </p:pic>
      <p:sp>
        <p:nvSpPr>
          <p:cNvPr id="8" name="Slide Number Placeholder 5"/>
          <p:cNvSpPr>
            <a:spLocks noGrp="1"/>
          </p:cNvSpPr>
          <p:nvPr>
            <p:ph type="sldNum" sz="quarter" idx="4"/>
          </p:nvPr>
        </p:nvSpPr>
        <p:spPr>
          <a:xfrm>
            <a:off x="8490049" y="6235123"/>
            <a:ext cx="421200"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10" name="Footer Placeholder 3"/>
          <p:cNvSpPr>
            <a:spLocks noGrp="1"/>
          </p:cNvSpPr>
          <p:nvPr>
            <p:ph type="ftr" sz="quarter" idx="3"/>
          </p:nvPr>
        </p:nvSpPr>
        <p:spPr>
          <a:xfrm>
            <a:off x="310578" y="6238568"/>
            <a:ext cx="7381139" cy="412956"/>
          </a:xfrm>
          <a:prstGeom prst="rect">
            <a:avLst/>
          </a:prstGeom>
        </p:spPr>
        <p:txBody>
          <a:bodyPr anchor="b"/>
          <a:lstStyle>
            <a:lvl1pPr>
              <a:defRPr sz="1000"/>
            </a:lvl1pPr>
          </a:lstStyle>
          <a:p>
            <a:r>
              <a:rPr lang="en-US" dirty="0" smtClean="0"/>
              <a:t>https://osbp.army.mil</a:t>
            </a:r>
          </a:p>
          <a:p>
            <a:endParaRPr lang="en-US" dirty="0">
              <a:solidFill>
                <a:prstClr val="black"/>
              </a:solidFill>
            </a:endParaRPr>
          </a:p>
        </p:txBody>
      </p:sp>
      <p:pic>
        <p:nvPicPr>
          <p:cNvPr id="9" name="Picture 8"/>
          <p:cNvPicPr/>
          <p:nvPr userDrawn="1"/>
        </p:nvPicPr>
        <p:blipFill>
          <a:blip r:embed="rId14" cstate="print">
            <a:extLst>
              <a:ext uri="{28A0092B-C50C-407E-A947-70E740481C1C}">
                <a14:useLocalDpi xmlns:a14="http://schemas.microsoft.com/office/drawing/2010/main" val="0"/>
              </a:ext>
            </a:extLst>
          </a:blip>
          <a:stretch>
            <a:fillRect/>
          </a:stretch>
        </p:blipFill>
        <p:spPr>
          <a:xfrm>
            <a:off x="7902317" y="274638"/>
            <a:ext cx="798332" cy="847209"/>
          </a:xfrm>
          <a:prstGeom prst="rect">
            <a:avLst/>
          </a:prstGeom>
        </p:spPr>
      </p:pic>
    </p:spTree>
    <p:extLst>
      <p:ext uri="{BB962C8B-B14F-4D97-AF65-F5344CB8AC3E}">
        <p14:creationId xmlns:p14="http://schemas.microsoft.com/office/powerpoint/2010/main" val="4067490007"/>
      </p:ext>
    </p:extLst>
  </p:cSld>
  <p:clrMap bg1="lt1" tx1="dk1" bg2="lt2" tx2="dk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Lst>
  <p:timing>
    <p:tnLst>
      <p:par>
        <p:cTn id="1" dur="indefinite" restart="never" nodeType="tmRoot"/>
      </p:par>
    </p:tnLst>
  </p:timing>
  <p:hf hdr="0" dt="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1" Type="http://schemas.openxmlformats.org/officeDocument/2006/relationships/image" Target="../media/image21.emf"/><Relationship Id="rId2" Type="http://schemas.openxmlformats.org/officeDocument/2006/relationships/customXml" Target="../ink/ink1.xml"/><Relationship Id="rId1" Type="http://schemas.openxmlformats.org/officeDocument/2006/relationships/slideLayout" Target="../slideLayouts/slideLayout17.xml"/><Relationship Id="rId22" Type="http://schemas.openxmlformats.org/officeDocument/2006/relationships/image" Target="../media/image18.png"/></Relationships>
</file>

<file path=ppt/slides/_rels/slide15.xml.rels><?xml version="1.0" encoding="UTF-8" standalone="yes"?>
<Relationships xmlns="http://schemas.openxmlformats.org/package/2006/relationships"><Relationship Id="rId21" Type="http://schemas.openxmlformats.org/officeDocument/2006/relationships/image" Target="../media/image21.emf"/><Relationship Id="rId2" Type="http://schemas.openxmlformats.org/officeDocument/2006/relationships/customXml" Target="../ink/ink2.xml"/><Relationship Id="rId1" Type="http://schemas.openxmlformats.org/officeDocument/2006/relationships/slideLayout" Target="../slideLayouts/slideLayout17.xml"/><Relationship Id="rId22" Type="http://schemas.openxmlformats.org/officeDocument/2006/relationships/image" Target="../media/image19.png"/></Relationships>
</file>

<file path=ppt/slides/_rels/slide16.xml.rels><?xml version="1.0" encoding="UTF-8" standalone="yes"?>
<Relationships xmlns="http://schemas.openxmlformats.org/package/2006/relationships"><Relationship Id="rId21" Type="http://schemas.openxmlformats.org/officeDocument/2006/relationships/image" Target="../media/image21.emf"/><Relationship Id="rId2" Type="http://schemas.openxmlformats.org/officeDocument/2006/relationships/customXml" Target="../ink/ink3.xml"/><Relationship Id="rId1" Type="http://schemas.openxmlformats.org/officeDocument/2006/relationships/slideLayout" Target="../slideLayouts/slideLayout17.xml"/><Relationship Id="rId2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1" Type="http://schemas.openxmlformats.org/officeDocument/2006/relationships/image" Target="../media/image21.emf"/><Relationship Id="rId2" Type="http://schemas.openxmlformats.org/officeDocument/2006/relationships/customXml" Target="../ink/ink4.xml"/><Relationship Id="rId1" Type="http://schemas.openxmlformats.org/officeDocument/2006/relationships/slideLayout" Target="../slideLayouts/slideLayout17.xml"/><Relationship Id="rId22" Type="http://schemas.openxmlformats.org/officeDocument/2006/relationships/image" Target="../media/image21.png"/></Relationships>
</file>

<file path=ppt/slides/_rels/slide19.xml.rels><?xml version="1.0" encoding="UTF-8" standalone="yes"?>
<Relationships xmlns="http://schemas.openxmlformats.org/package/2006/relationships"><Relationship Id="rId21" Type="http://schemas.openxmlformats.org/officeDocument/2006/relationships/image" Target="../media/image21.emf"/><Relationship Id="rId2" Type="http://schemas.openxmlformats.org/officeDocument/2006/relationships/customXml" Target="../ink/ink5.xml"/><Relationship Id="rId1" Type="http://schemas.openxmlformats.org/officeDocument/2006/relationships/slideLayout" Target="../slideLayouts/slideLayout17.xml"/><Relationship Id="rId23" Type="http://schemas.openxmlformats.org/officeDocument/2006/relationships/image" Target="../media/image22.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jpeg"/><Relationship Id="rId7" Type="http://schemas.openxmlformats.org/officeDocument/2006/relationships/image" Target="../media/image30.wmf"/><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png"/><Relationship Id="rId9" Type="http://schemas.openxmlformats.org/officeDocument/2006/relationships/image" Target="../media/image32.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209351" y="4828418"/>
            <a:ext cx="7426325" cy="918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r>
              <a:rPr lang="en-US" sz="2000" b="0" dirty="0" smtClean="0">
                <a:solidFill>
                  <a:srgbClr val="000000"/>
                </a:solidFill>
                <a:latin typeface="+mn-lt"/>
                <a:ea typeface="+mn-ea"/>
                <a:sym typeface="GillSans"/>
              </a:rPr>
              <a:t>Presented by: Pamela Monroe</a:t>
            </a:r>
            <a:endParaRPr lang="en-US" sz="2000" b="0" dirty="0">
              <a:solidFill>
                <a:srgbClr val="000000"/>
              </a:solidFill>
              <a:latin typeface="+mn-lt"/>
              <a:ea typeface="+mn-ea"/>
              <a:sym typeface="GillSans"/>
            </a:endParaRPr>
          </a:p>
          <a:p>
            <a:pPr marL="0" lvl="0" indent="0">
              <a:spcBef>
                <a:spcPct val="0"/>
              </a:spcBef>
            </a:pPr>
            <a:r>
              <a:rPr lang="en-US" sz="2000" b="0" dirty="0" smtClean="0">
                <a:solidFill>
                  <a:srgbClr val="000000"/>
                </a:solidFill>
                <a:latin typeface="+mn-lt"/>
                <a:ea typeface="+mn-ea"/>
                <a:sym typeface="GillSans"/>
              </a:rPr>
              <a:t>Date: August 11, 2021</a:t>
            </a:r>
            <a:endParaRPr lang="en-US" sz="2000" b="0" dirty="0">
              <a:solidFill>
                <a:srgbClr val="000000"/>
              </a:solidFill>
              <a:latin typeface="+mn-lt"/>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310578" y="2010163"/>
            <a:ext cx="8593336" cy="1980000"/>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dirty="0" smtClean="0">
                <a:solidFill>
                  <a:srgbClr val="000000"/>
                </a:solidFill>
                <a:latin typeface="+mn-lt"/>
              </a:rPr>
              <a:t>CPARS OVERVIEW</a:t>
            </a:r>
            <a:r>
              <a:rPr kumimoji="0" lang="en-US" sz="4000" b="0" i="0" u="none" strike="noStrike" kern="1200" cap="none" spc="0" normalizeH="0" baseline="0" noProof="0" dirty="0" smtClean="0">
                <a:ln>
                  <a:noFill/>
                </a:ln>
                <a:solidFill>
                  <a:srgbClr val="000000"/>
                </a:solidFill>
                <a:effectLst/>
                <a:uLnTx/>
                <a:uFillTx/>
                <a:latin typeface="Gill Sans"/>
                <a:ea typeface="+mj-ea"/>
                <a:cs typeface="Arial" pitchFamily="34" charset="0"/>
              </a:rPr>
              <a:t/>
            </a:r>
            <a:br>
              <a:rPr kumimoji="0" lang="en-US" sz="4000" b="0" i="0" u="none" strike="noStrike" kern="1200" cap="none" spc="0" normalizeH="0" baseline="0" noProof="0" dirty="0" smtClean="0">
                <a:ln>
                  <a:noFill/>
                </a:ln>
                <a:solidFill>
                  <a:srgbClr val="000000"/>
                </a:solidFill>
                <a:effectLst/>
                <a:uLnTx/>
                <a:uFillTx/>
                <a:latin typeface="Gill Sans"/>
                <a:ea typeface="+mj-ea"/>
                <a:cs typeface="Arial" pitchFamily="34" charset="0"/>
              </a:rPr>
            </a:br>
            <a:r>
              <a:rPr kumimoji="0" lang="en-US" sz="40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t/>
            </a:r>
            <a:br>
              <a:rPr kumimoji="0" lang="en-US" sz="40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b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846658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775887" y="1225769"/>
            <a:ext cx="7879382" cy="48557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endParaRPr lang="en-US" sz="2000" b="0" dirty="0" smtClean="0">
              <a:solidFill>
                <a:srgbClr val="000000"/>
              </a:solidFill>
              <a:latin typeface="+mn-lt"/>
              <a:ea typeface="+mn-ea"/>
              <a:sym typeface="GillSans"/>
            </a:endParaRPr>
          </a:p>
          <a:p>
            <a:pPr marL="0" lvl="0" indent="0">
              <a:spcBef>
                <a:spcPct val="0"/>
              </a:spcBef>
            </a:pPr>
            <a:endParaRPr lang="en-US" sz="2000" b="0" dirty="0">
              <a:solidFill>
                <a:srgbClr val="000000"/>
              </a:solidFill>
              <a:latin typeface="+mn-lt"/>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840921" y="347810"/>
            <a:ext cx="7067376" cy="747893"/>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r>
              <a:rPr lang="en-US" sz="2800" dirty="0" smtClean="0"/>
              <a:t>Login Screen </a:t>
            </a:r>
          </a:p>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pic>
        <p:nvPicPr>
          <p:cNvPr id="6" name="Content Placeholder 4"/>
          <p:cNvPicPr>
            <a:picLocks noChangeAspect="1"/>
          </p:cNvPicPr>
          <p:nvPr/>
        </p:nvPicPr>
        <p:blipFill>
          <a:blip r:embed="rId3"/>
          <a:stretch>
            <a:fillRect/>
          </a:stretch>
        </p:blipFill>
        <p:spPr>
          <a:xfrm>
            <a:off x="457200" y="1388255"/>
            <a:ext cx="8229600" cy="4629150"/>
          </a:xfrm>
          <a:prstGeom prst="rect">
            <a:avLst/>
          </a:prstGeom>
        </p:spPr>
      </p:pic>
    </p:spTree>
    <p:extLst>
      <p:ext uri="{BB962C8B-B14F-4D97-AF65-F5344CB8AC3E}">
        <p14:creationId xmlns:p14="http://schemas.microsoft.com/office/powerpoint/2010/main" val="3478241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209351" y="1294866"/>
            <a:ext cx="8787165" cy="4534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r>
              <a:rPr lang="en-US" sz="2000" b="0" dirty="0">
                <a:solidFill>
                  <a:srgbClr val="000000"/>
                </a:solidFill>
                <a:latin typeface="Gill Sans"/>
                <a:ea typeface="+mn-ea"/>
                <a:sym typeface="GillSans"/>
              </a:rPr>
              <a:t/>
            </a:r>
            <a:br>
              <a:rPr lang="en-US" sz="2000" b="0" dirty="0">
                <a:solidFill>
                  <a:srgbClr val="000000"/>
                </a:solidFill>
                <a:latin typeface="Gill Sans"/>
                <a:ea typeface="+mn-ea"/>
                <a:sym typeface="GillSans"/>
              </a:rPr>
            </a:br>
            <a:r>
              <a:rPr lang="en-US" sz="2000" b="0" dirty="0">
                <a:solidFill>
                  <a:srgbClr val="000000"/>
                </a:solidFill>
                <a:latin typeface="Gill Sans"/>
                <a:ea typeface="+mn-ea"/>
                <a:sym typeface="GillSans"/>
              </a:rPr>
              <a:t/>
            </a:r>
            <a:br>
              <a:rPr lang="en-US" sz="2000" b="0" dirty="0">
                <a:solidFill>
                  <a:srgbClr val="000000"/>
                </a:solidFill>
                <a:latin typeface="Gill Sans"/>
                <a:ea typeface="+mn-ea"/>
                <a:sym typeface="GillSans"/>
              </a:rPr>
            </a:br>
            <a:endParaRPr lang="en-US" sz="1600" b="0" dirty="0">
              <a:solidFill>
                <a:srgbClr val="000000"/>
              </a:solidFill>
              <a:latin typeface="+mn-lt"/>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209351" y="1294866"/>
            <a:ext cx="8593336" cy="194721"/>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t/>
            </a:r>
            <a:br>
              <a:rPr kumimoji="0" lang="en-US" sz="40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b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2" name="Rectangle 1"/>
          <p:cNvSpPr/>
          <p:nvPr/>
        </p:nvSpPr>
        <p:spPr>
          <a:xfrm>
            <a:off x="2088302" y="325370"/>
            <a:ext cx="5603415" cy="969496"/>
          </a:xfrm>
          <a:prstGeom prst="rect">
            <a:avLst/>
          </a:prstGeom>
        </p:spPr>
        <p:txBody>
          <a:bodyPr wrap="square">
            <a:spAutoFit/>
          </a:bodyPr>
          <a:lstStyle/>
          <a:p>
            <a:r>
              <a:rPr lang="en-US" sz="2800" dirty="0" smtClean="0">
                <a:latin typeface="Arial" pitchFamily="34" charset="0"/>
                <a:ea typeface="+mj-ea"/>
              </a:rPr>
              <a:t>           CPARS Home Screen</a:t>
            </a:r>
            <a:r>
              <a:rPr lang="en-US" sz="3600" dirty="0">
                <a:latin typeface="Gill Sans"/>
                <a:ea typeface="+mj-ea"/>
              </a:rPr>
              <a:t/>
            </a:r>
            <a:br>
              <a:rPr lang="en-US" sz="3600" dirty="0">
                <a:latin typeface="Gill Sans"/>
                <a:ea typeface="+mj-ea"/>
              </a:rPr>
            </a:br>
            <a:endParaRPr lang="en-US" dirty="0"/>
          </a:p>
        </p:txBody>
      </p:sp>
      <p:pic>
        <p:nvPicPr>
          <p:cNvPr id="7" name="Content Placeholder 4"/>
          <p:cNvPicPr>
            <a:picLocks noChangeAspect="1"/>
          </p:cNvPicPr>
          <p:nvPr/>
        </p:nvPicPr>
        <p:blipFill>
          <a:blip r:embed="rId3"/>
          <a:stretch>
            <a:fillRect/>
          </a:stretch>
        </p:blipFill>
        <p:spPr>
          <a:xfrm>
            <a:off x="457199" y="1311965"/>
            <a:ext cx="8336943" cy="4713391"/>
          </a:xfrm>
          <a:prstGeom prst="rect">
            <a:avLst/>
          </a:prstGeom>
        </p:spPr>
      </p:pic>
    </p:spTree>
    <p:extLst>
      <p:ext uri="{BB962C8B-B14F-4D97-AF65-F5344CB8AC3E}">
        <p14:creationId xmlns:p14="http://schemas.microsoft.com/office/powerpoint/2010/main" val="37617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3" y="240856"/>
            <a:ext cx="7400925" cy="684198"/>
          </a:xfrm>
        </p:spPr>
        <p:txBody>
          <a:bodyPr/>
          <a:lstStyle/>
          <a:p>
            <a:pPr algn="ctr"/>
            <a:r>
              <a:rPr lang="en-US" sz="2800" dirty="0" smtClean="0"/>
              <a:t>Contract info tab</a:t>
            </a:r>
            <a:endParaRPr lang="en-US" sz="2800" dirty="0"/>
          </a:p>
        </p:txBody>
      </p:sp>
      <p:sp>
        <p:nvSpPr>
          <p:cNvPr id="3" name="Text Placeholder 2"/>
          <p:cNvSpPr>
            <a:spLocks noGrp="1"/>
          </p:cNvSpPr>
          <p:nvPr>
            <p:ph type="body" sz="quarter" idx="12"/>
          </p:nvPr>
        </p:nvSpPr>
        <p:spPr>
          <a:xfrm>
            <a:off x="683985" y="1044467"/>
            <a:ext cx="7426325" cy="555733"/>
          </a:xfrm>
        </p:spPr>
        <p:txBody>
          <a:bodyPr/>
          <a:lstStyle/>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smtClean="0"/>
          </a:p>
          <a:p>
            <a:r>
              <a:rPr lang="en-US" sz="1000" dirty="0" smtClean="0"/>
              <a:t>. </a:t>
            </a:r>
            <a:endParaRPr lang="en-US" sz="1000" dirty="0"/>
          </a:p>
        </p:txBody>
      </p:sp>
      <p:sp>
        <p:nvSpPr>
          <p:cNvPr id="4" name="Slide Number Placeholder 3"/>
          <p:cNvSpPr>
            <a:spLocks noGrp="1"/>
          </p:cNvSpPr>
          <p:nvPr>
            <p:ph type="sldNum" sz="quarter" idx="4"/>
          </p:nvPr>
        </p:nvSpPr>
        <p:spPr/>
        <p:txBody>
          <a:bodyPr/>
          <a:lstStyle/>
          <a:p>
            <a:fld id="{5F38B429-1DBC-C64E-8B1E-67AC267E4BCB}" type="slidenum">
              <a:rPr lang="en-US" altLang="en-US" smtClean="0"/>
              <a:pPr/>
              <a:t>12</a:t>
            </a:fld>
            <a:endParaRPr lang="en-US" altLang="en-US" dirty="0"/>
          </a:p>
        </p:txBody>
      </p:sp>
      <p:sp>
        <p:nvSpPr>
          <p:cNvPr id="5" name="Footer Placeholder 4"/>
          <p:cNvSpPr>
            <a:spLocks noGrp="1"/>
          </p:cNvSpPr>
          <p:nvPr>
            <p:ph type="ftr" sz="quarter" idx="3"/>
          </p:nvPr>
        </p:nvSpPr>
        <p:spPr/>
        <p:txBody>
          <a:bodyPr/>
          <a:lstStyle/>
          <a:p>
            <a:r>
              <a:rPr lang="en-US" dirty="0" smtClean="0"/>
              <a:t>https://osbp.army.mil</a:t>
            </a:r>
            <a:endParaRPr lang="en-US" dirty="0"/>
          </a:p>
        </p:txBody>
      </p:sp>
      <p:pic>
        <p:nvPicPr>
          <p:cNvPr id="7" name="Content Placeholder 5"/>
          <p:cNvPicPr>
            <a:picLocks noChangeAspect="1"/>
          </p:cNvPicPr>
          <p:nvPr/>
        </p:nvPicPr>
        <p:blipFill>
          <a:blip r:embed="rId2"/>
          <a:stretch>
            <a:fillRect/>
          </a:stretch>
        </p:blipFill>
        <p:spPr>
          <a:xfrm>
            <a:off x="457200" y="1396206"/>
            <a:ext cx="8229600" cy="4629150"/>
          </a:xfrm>
          <a:prstGeom prst="rect">
            <a:avLst/>
          </a:prstGeom>
        </p:spPr>
      </p:pic>
    </p:spTree>
    <p:extLst>
      <p:ext uri="{BB962C8B-B14F-4D97-AF65-F5344CB8AC3E}">
        <p14:creationId xmlns:p14="http://schemas.microsoft.com/office/powerpoint/2010/main" val="3064757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3" y="240856"/>
            <a:ext cx="7400925" cy="684198"/>
          </a:xfrm>
        </p:spPr>
        <p:txBody>
          <a:bodyPr/>
          <a:lstStyle/>
          <a:p>
            <a:pPr algn="ctr"/>
            <a:r>
              <a:rPr lang="en-US" sz="2800" dirty="0" smtClean="0"/>
              <a:t>Contract info tab</a:t>
            </a:r>
            <a:endParaRPr lang="en-US" sz="2800" dirty="0"/>
          </a:p>
        </p:txBody>
      </p:sp>
      <p:sp>
        <p:nvSpPr>
          <p:cNvPr id="3" name="Text Placeholder 2"/>
          <p:cNvSpPr>
            <a:spLocks noGrp="1"/>
          </p:cNvSpPr>
          <p:nvPr>
            <p:ph type="body" sz="quarter" idx="12"/>
          </p:nvPr>
        </p:nvSpPr>
        <p:spPr>
          <a:xfrm>
            <a:off x="683985" y="1044467"/>
            <a:ext cx="7426325" cy="555733"/>
          </a:xfrm>
        </p:spPr>
        <p:txBody>
          <a:bodyPr/>
          <a:lstStyle/>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smtClean="0"/>
          </a:p>
          <a:p>
            <a:r>
              <a:rPr lang="en-US" sz="1000" dirty="0" smtClean="0"/>
              <a:t>. </a:t>
            </a:r>
            <a:endParaRPr lang="en-US" sz="1000" dirty="0"/>
          </a:p>
        </p:txBody>
      </p:sp>
      <p:sp>
        <p:nvSpPr>
          <p:cNvPr id="4" name="Slide Number Placeholder 3"/>
          <p:cNvSpPr>
            <a:spLocks noGrp="1"/>
          </p:cNvSpPr>
          <p:nvPr>
            <p:ph type="sldNum" sz="quarter" idx="4"/>
          </p:nvPr>
        </p:nvSpPr>
        <p:spPr/>
        <p:txBody>
          <a:bodyPr/>
          <a:lstStyle/>
          <a:p>
            <a:fld id="{5F38B429-1DBC-C64E-8B1E-67AC267E4BCB}" type="slidenum">
              <a:rPr lang="en-US" altLang="en-US" smtClean="0"/>
              <a:pPr/>
              <a:t>13</a:t>
            </a:fld>
            <a:endParaRPr lang="en-US" altLang="en-US" dirty="0"/>
          </a:p>
        </p:txBody>
      </p:sp>
      <p:sp>
        <p:nvSpPr>
          <p:cNvPr id="5" name="Footer Placeholder 4"/>
          <p:cNvSpPr>
            <a:spLocks noGrp="1"/>
          </p:cNvSpPr>
          <p:nvPr>
            <p:ph type="ftr" sz="quarter" idx="3"/>
          </p:nvPr>
        </p:nvSpPr>
        <p:spPr/>
        <p:txBody>
          <a:bodyPr/>
          <a:lstStyle/>
          <a:p>
            <a:r>
              <a:rPr lang="en-US" dirty="0" smtClean="0"/>
              <a:t>https://osbp.army.mil</a:t>
            </a:r>
            <a:endParaRPr lang="en-US" dirty="0"/>
          </a:p>
        </p:txBody>
      </p:sp>
      <p:pic>
        <p:nvPicPr>
          <p:cNvPr id="6" name="Content Placeholder 4"/>
          <p:cNvPicPr>
            <a:picLocks noChangeAspect="1"/>
          </p:cNvPicPr>
          <p:nvPr/>
        </p:nvPicPr>
        <p:blipFill>
          <a:blip r:embed="rId2"/>
          <a:stretch>
            <a:fillRect/>
          </a:stretch>
        </p:blipFill>
        <p:spPr>
          <a:xfrm>
            <a:off x="457200" y="1396206"/>
            <a:ext cx="8229600" cy="4629150"/>
          </a:xfrm>
          <a:prstGeom prst="rect">
            <a:avLst/>
          </a:prstGeom>
        </p:spPr>
      </p:pic>
    </p:spTree>
    <p:extLst>
      <p:ext uri="{BB962C8B-B14F-4D97-AF65-F5344CB8AC3E}">
        <p14:creationId xmlns:p14="http://schemas.microsoft.com/office/powerpoint/2010/main" val="2372421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79" y="224011"/>
            <a:ext cx="7400925" cy="690389"/>
          </a:xfrm>
        </p:spPr>
        <p:txBody>
          <a:bodyPr/>
          <a:lstStyle/>
          <a:p>
            <a:pPr algn="ctr"/>
            <a:r>
              <a:rPr lang="en-US" sz="2800" dirty="0" smtClean="0"/>
              <a:t>MISC INFO TAB</a:t>
            </a:r>
            <a:endParaRPr lang="en-US" sz="2800" dirty="0"/>
          </a:p>
        </p:txBody>
      </p:sp>
      <p:sp>
        <p:nvSpPr>
          <p:cNvPr id="3" name="Text Placeholder 2"/>
          <p:cNvSpPr>
            <a:spLocks noGrp="1"/>
          </p:cNvSpPr>
          <p:nvPr>
            <p:ph type="body" sz="quarter" idx="12"/>
          </p:nvPr>
        </p:nvSpPr>
        <p:spPr>
          <a:xfrm>
            <a:off x="402021" y="1351894"/>
            <a:ext cx="8233541" cy="5037082"/>
          </a:xfrm>
        </p:spPr>
        <p:txBody>
          <a:bodyPr/>
          <a:lstStyle/>
          <a:p>
            <a:endParaRPr lang="en-US" sz="1000" dirty="0" smtClean="0"/>
          </a:p>
        </p:txBody>
      </p:sp>
      <p:sp>
        <p:nvSpPr>
          <p:cNvPr id="4" name="Slide Number Placeholder 3"/>
          <p:cNvSpPr>
            <a:spLocks noGrp="1"/>
          </p:cNvSpPr>
          <p:nvPr>
            <p:ph type="sldNum" sz="quarter" idx="4"/>
          </p:nvPr>
        </p:nvSpPr>
        <p:spPr/>
        <p:txBody>
          <a:bodyPr/>
          <a:lstStyle/>
          <a:p>
            <a:fld id="{5F38B429-1DBC-C64E-8B1E-67AC267E4BCB}" type="slidenum">
              <a:rPr lang="en-US" altLang="en-US" smtClean="0"/>
              <a:pPr/>
              <a:t>14</a:t>
            </a:fld>
            <a:endParaRPr lang="en-US" altLang="en-US" dirty="0"/>
          </a:p>
        </p:txBody>
      </p:sp>
      <p:sp>
        <p:nvSpPr>
          <p:cNvPr id="5" name="Footer Placeholder 4"/>
          <p:cNvSpPr>
            <a:spLocks noGrp="1"/>
          </p:cNvSpPr>
          <p:nvPr>
            <p:ph type="ftr" sz="quarter" idx="3"/>
          </p:nvPr>
        </p:nvSpPr>
        <p:spPr/>
        <p:txBody>
          <a:bodyPr/>
          <a:lstStyle/>
          <a:p>
            <a:r>
              <a:rPr lang="en-US" dirty="0" smtClean="0"/>
              <a:t>https://osbp.army.mil</a:t>
            </a:r>
            <a:endParaRPr lang="en-US" dirty="0"/>
          </a:p>
        </p:txBody>
      </p:sp>
      <mc:AlternateContent xmlns:mc="http://schemas.openxmlformats.org/markup-compatibility/2006" xmlns:p14="http://schemas.microsoft.com/office/powerpoint/2010/main">
        <mc:Choice Requires="p14">
          <p:contentPart p14:bwMode="auto" r:id="rId2">
            <p14:nvContentPartPr>
              <p14:cNvPr id="41" name="Ink 40"/>
              <p14:cNvContentPartPr/>
              <p14:nvPr/>
            </p14:nvContentPartPr>
            <p14:xfrm>
              <a:off x="-666421" y="3897934"/>
              <a:ext cx="360" cy="7920"/>
            </p14:xfrm>
          </p:contentPart>
        </mc:Choice>
        <mc:Fallback xmlns="">
          <p:pic>
            <p:nvPicPr>
              <p:cNvPr id="41" name="Ink 40"/>
              <p:cNvPicPr/>
              <p:nvPr/>
            </p:nvPicPr>
            <p:blipFill>
              <a:blip r:embed="rId21"/>
              <a:stretch>
                <a:fillRect/>
              </a:stretch>
            </p:blipFill>
            <p:spPr>
              <a:xfrm>
                <a:off x="-678301" y="3886054"/>
                <a:ext cx="24120" cy="31680"/>
              </a:xfrm>
              <a:prstGeom prst="rect">
                <a:avLst/>
              </a:prstGeom>
            </p:spPr>
          </p:pic>
        </mc:Fallback>
      </mc:AlternateContent>
      <p:pic>
        <p:nvPicPr>
          <p:cNvPr id="8" name="Content Placeholder 5"/>
          <p:cNvPicPr>
            <a:picLocks noGrp="1" noChangeAspect="1"/>
          </p:cNvPicPr>
          <p:nvPr>
            <p:ph idx="1"/>
          </p:nvPr>
        </p:nvPicPr>
        <p:blipFill>
          <a:blip r:embed="rId22"/>
          <a:stretch>
            <a:fillRect/>
          </a:stretch>
        </p:blipFill>
        <p:spPr>
          <a:xfrm>
            <a:off x="457200" y="1396206"/>
            <a:ext cx="8229600" cy="4629150"/>
          </a:xfrm>
          <a:prstGeom prst="rect">
            <a:avLst/>
          </a:prstGeom>
        </p:spPr>
      </p:pic>
    </p:spTree>
    <p:extLst>
      <p:ext uri="{BB962C8B-B14F-4D97-AF65-F5344CB8AC3E}">
        <p14:creationId xmlns:p14="http://schemas.microsoft.com/office/powerpoint/2010/main" val="2841993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79" y="224011"/>
            <a:ext cx="7400925" cy="690389"/>
          </a:xfrm>
        </p:spPr>
        <p:txBody>
          <a:bodyPr/>
          <a:lstStyle/>
          <a:p>
            <a:pPr algn="ctr"/>
            <a:r>
              <a:rPr lang="en-US" sz="2800" dirty="0" smtClean="0"/>
              <a:t>Small business sub tab</a:t>
            </a:r>
            <a:endParaRPr lang="en-US" sz="2800" dirty="0"/>
          </a:p>
        </p:txBody>
      </p:sp>
      <p:sp>
        <p:nvSpPr>
          <p:cNvPr id="3" name="Text Placeholder 2"/>
          <p:cNvSpPr>
            <a:spLocks noGrp="1"/>
          </p:cNvSpPr>
          <p:nvPr>
            <p:ph type="body" sz="quarter" idx="12"/>
          </p:nvPr>
        </p:nvSpPr>
        <p:spPr>
          <a:xfrm>
            <a:off x="402021" y="1351894"/>
            <a:ext cx="8233541" cy="5037082"/>
          </a:xfrm>
        </p:spPr>
        <p:txBody>
          <a:bodyPr/>
          <a:lstStyle/>
          <a:p>
            <a:endParaRPr lang="en-US" sz="1000" dirty="0" smtClean="0"/>
          </a:p>
        </p:txBody>
      </p:sp>
      <p:sp>
        <p:nvSpPr>
          <p:cNvPr id="4" name="Slide Number Placeholder 3"/>
          <p:cNvSpPr>
            <a:spLocks noGrp="1"/>
          </p:cNvSpPr>
          <p:nvPr>
            <p:ph type="sldNum" sz="quarter" idx="4"/>
          </p:nvPr>
        </p:nvSpPr>
        <p:spPr/>
        <p:txBody>
          <a:bodyPr/>
          <a:lstStyle/>
          <a:p>
            <a:fld id="{5F38B429-1DBC-C64E-8B1E-67AC267E4BCB}" type="slidenum">
              <a:rPr lang="en-US" altLang="en-US" smtClean="0"/>
              <a:pPr/>
              <a:t>15</a:t>
            </a:fld>
            <a:endParaRPr lang="en-US" altLang="en-US" dirty="0"/>
          </a:p>
        </p:txBody>
      </p:sp>
      <p:sp>
        <p:nvSpPr>
          <p:cNvPr id="5" name="Footer Placeholder 4"/>
          <p:cNvSpPr>
            <a:spLocks noGrp="1"/>
          </p:cNvSpPr>
          <p:nvPr>
            <p:ph type="ftr" sz="quarter" idx="3"/>
          </p:nvPr>
        </p:nvSpPr>
        <p:spPr/>
        <p:txBody>
          <a:bodyPr/>
          <a:lstStyle/>
          <a:p>
            <a:r>
              <a:rPr lang="en-US" dirty="0" smtClean="0"/>
              <a:t>https://osbp.army.mil</a:t>
            </a:r>
            <a:endParaRPr lang="en-US" dirty="0"/>
          </a:p>
        </p:txBody>
      </p:sp>
      <mc:AlternateContent xmlns:mc="http://schemas.openxmlformats.org/markup-compatibility/2006" xmlns:p14="http://schemas.microsoft.com/office/powerpoint/2010/main">
        <mc:Choice Requires="p14">
          <p:contentPart p14:bwMode="auto" r:id="rId2">
            <p14:nvContentPartPr>
              <p14:cNvPr id="41" name="Ink 40"/>
              <p14:cNvContentPartPr/>
              <p14:nvPr/>
            </p14:nvContentPartPr>
            <p14:xfrm>
              <a:off x="-666421" y="3897934"/>
              <a:ext cx="360" cy="7920"/>
            </p14:xfrm>
          </p:contentPart>
        </mc:Choice>
        <mc:Fallback xmlns="">
          <p:pic>
            <p:nvPicPr>
              <p:cNvPr id="41" name="Ink 40"/>
              <p:cNvPicPr/>
              <p:nvPr/>
            </p:nvPicPr>
            <p:blipFill>
              <a:blip r:embed="rId21"/>
              <a:stretch>
                <a:fillRect/>
              </a:stretch>
            </p:blipFill>
            <p:spPr>
              <a:xfrm>
                <a:off x="-678301" y="3886054"/>
                <a:ext cx="24120" cy="31680"/>
              </a:xfrm>
              <a:prstGeom prst="rect">
                <a:avLst/>
              </a:prstGeom>
            </p:spPr>
          </p:pic>
        </mc:Fallback>
      </mc:AlternateContent>
      <p:pic>
        <p:nvPicPr>
          <p:cNvPr id="9" name="Content Placeholder 4"/>
          <p:cNvPicPr>
            <a:picLocks noGrp="1" noChangeAspect="1"/>
          </p:cNvPicPr>
          <p:nvPr>
            <p:ph idx="1"/>
          </p:nvPr>
        </p:nvPicPr>
        <p:blipFill>
          <a:blip r:embed="rId22"/>
          <a:stretch>
            <a:fillRect/>
          </a:stretch>
        </p:blipFill>
        <p:spPr>
          <a:xfrm>
            <a:off x="457200" y="1396206"/>
            <a:ext cx="8229600" cy="4629150"/>
          </a:xfrm>
          <a:prstGeom prst="rect">
            <a:avLst/>
          </a:prstGeom>
        </p:spPr>
      </p:pic>
    </p:spTree>
    <p:extLst>
      <p:ext uri="{BB962C8B-B14F-4D97-AF65-F5344CB8AC3E}">
        <p14:creationId xmlns:p14="http://schemas.microsoft.com/office/powerpoint/2010/main" val="1757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79" y="224011"/>
            <a:ext cx="7400925" cy="690389"/>
          </a:xfrm>
        </p:spPr>
        <p:txBody>
          <a:bodyPr/>
          <a:lstStyle/>
          <a:p>
            <a:pPr algn="ctr"/>
            <a:r>
              <a:rPr lang="en-US" sz="2800" dirty="0" smtClean="0"/>
              <a:t>Ratings</a:t>
            </a:r>
            <a:endParaRPr lang="en-US" sz="2800" dirty="0"/>
          </a:p>
        </p:txBody>
      </p:sp>
      <p:sp>
        <p:nvSpPr>
          <p:cNvPr id="3" name="Text Placeholder 2"/>
          <p:cNvSpPr>
            <a:spLocks noGrp="1"/>
          </p:cNvSpPr>
          <p:nvPr>
            <p:ph type="body" sz="quarter" idx="12"/>
          </p:nvPr>
        </p:nvSpPr>
        <p:spPr>
          <a:xfrm>
            <a:off x="402021" y="1351894"/>
            <a:ext cx="8233541" cy="5037082"/>
          </a:xfrm>
        </p:spPr>
        <p:txBody>
          <a:bodyPr/>
          <a:lstStyle/>
          <a:p>
            <a:endParaRPr lang="en-US" sz="1000" dirty="0" smtClean="0"/>
          </a:p>
        </p:txBody>
      </p:sp>
      <p:sp>
        <p:nvSpPr>
          <p:cNvPr id="4" name="Slide Number Placeholder 3"/>
          <p:cNvSpPr>
            <a:spLocks noGrp="1"/>
          </p:cNvSpPr>
          <p:nvPr>
            <p:ph type="sldNum" sz="quarter" idx="4"/>
          </p:nvPr>
        </p:nvSpPr>
        <p:spPr/>
        <p:txBody>
          <a:bodyPr/>
          <a:lstStyle/>
          <a:p>
            <a:fld id="{5F38B429-1DBC-C64E-8B1E-67AC267E4BCB}" type="slidenum">
              <a:rPr lang="en-US" altLang="en-US" smtClean="0"/>
              <a:pPr/>
              <a:t>16</a:t>
            </a:fld>
            <a:endParaRPr lang="en-US" altLang="en-US" dirty="0"/>
          </a:p>
        </p:txBody>
      </p:sp>
      <p:sp>
        <p:nvSpPr>
          <p:cNvPr id="5" name="Footer Placeholder 4"/>
          <p:cNvSpPr>
            <a:spLocks noGrp="1"/>
          </p:cNvSpPr>
          <p:nvPr>
            <p:ph type="ftr" sz="quarter" idx="3"/>
          </p:nvPr>
        </p:nvSpPr>
        <p:spPr/>
        <p:txBody>
          <a:bodyPr/>
          <a:lstStyle/>
          <a:p>
            <a:r>
              <a:rPr lang="en-US" dirty="0" smtClean="0"/>
              <a:t>https://osbp.army.mil</a:t>
            </a:r>
            <a:endParaRPr lang="en-US" dirty="0"/>
          </a:p>
        </p:txBody>
      </p:sp>
      <mc:AlternateContent xmlns:mc="http://schemas.openxmlformats.org/markup-compatibility/2006" xmlns:p14="http://schemas.microsoft.com/office/powerpoint/2010/main">
        <mc:Choice Requires="p14">
          <p:contentPart p14:bwMode="auto" r:id="rId2">
            <p14:nvContentPartPr>
              <p14:cNvPr id="41" name="Ink 40"/>
              <p14:cNvContentPartPr/>
              <p14:nvPr/>
            </p14:nvContentPartPr>
            <p14:xfrm>
              <a:off x="-666421" y="3897934"/>
              <a:ext cx="360" cy="7920"/>
            </p14:xfrm>
          </p:contentPart>
        </mc:Choice>
        <mc:Fallback xmlns="">
          <p:pic>
            <p:nvPicPr>
              <p:cNvPr id="41" name="Ink 40"/>
              <p:cNvPicPr/>
              <p:nvPr/>
            </p:nvPicPr>
            <p:blipFill>
              <a:blip r:embed="rId21"/>
              <a:stretch>
                <a:fillRect/>
              </a:stretch>
            </p:blipFill>
            <p:spPr>
              <a:xfrm>
                <a:off x="-678301" y="3886054"/>
                <a:ext cx="24120" cy="31680"/>
              </a:xfrm>
              <a:prstGeom prst="rect">
                <a:avLst/>
              </a:prstGeom>
            </p:spPr>
          </p:pic>
        </mc:Fallback>
      </mc:AlternateContent>
      <p:pic>
        <p:nvPicPr>
          <p:cNvPr id="9" name="Content Placeholder 6"/>
          <p:cNvPicPr>
            <a:picLocks noGrp="1" noChangeAspect="1"/>
          </p:cNvPicPr>
          <p:nvPr>
            <p:ph idx="1"/>
          </p:nvPr>
        </p:nvPicPr>
        <p:blipFill>
          <a:blip r:embed="rId22"/>
          <a:stretch>
            <a:fillRect/>
          </a:stretch>
        </p:blipFill>
        <p:spPr>
          <a:xfrm>
            <a:off x="457200" y="1396206"/>
            <a:ext cx="8229600" cy="4629150"/>
          </a:xfrm>
          <a:prstGeom prst="rect">
            <a:avLst/>
          </a:prstGeom>
        </p:spPr>
      </p:pic>
    </p:spTree>
    <p:extLst>
      <p:ext uri="{BB962C8B-B14F-4D97-AF65-F5344CB8AC3E}">
        <p14:creationId xmlns:p14="http://schemas.microsoft.com/office/powerpoint/2010/main" val="60642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D901F84-2696-4820-8A0E-7BEE6AC91F87}" type="slidenum">
              <a:rPr lang="en-US" smtClean="0">
                <a:solidFill>
                  <a:prstClr val="black">
                    <a:tint val="75000"/>
                  </a:prstClr>
                </a:solidFill>
                <a:effectLst>
                  <a:outerShdw blurRad="50800" dist="38100" dir="2700000" algn="tl" rotWithShape="0">
                    <a:prstClr val="black">
                      <a:alpha val="43000"/>
                    </a:prstClr>
                  </a:outerShdw>
                </a:effectLst>
              </a:rPr>
              <a:pPr>
                <a:defRPr/>
              </a:pPr>
              <a:t>17</a:t>
            </a:fld>
            <a:endParaRPr lang="en-US" dirty="0">
              <a:solidFill>
                <a:prstClr val="black">
                  <a:tint val="75000"/>
                </a:prstClr>
              </a:solidFill>
              <a:effectLst>
                <a:outerShdw blurRad="50800" dist="38100" dir="2700000" algn="tl" rotWithShape="0">
                  <a:prstClr val="black">
                    <a:alpha val="43000"/>
                  </a:prst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94648356"/>
              </p:ext>
            </p:extLst>
          </p:nvPr>
        </p:nvGraphicFramePr>
        <p:xfrm>
          <a:off x="0" y="0"/>
          <a:ext cx="9143999" cy="6388325"/>
        </p:xfrm>
        <a:graphic>
          <a:graphicData uri="http://schemas.openxmlformats.org/drawingml/2006/table">
            <a:tbl>
              <a:tblPr>
                <a:tableStyleId>{5C22544A-7EE6-4342-B048-85BDC9FD1C3A}</a:tableStyleId>
              </a:tblPr>
              <a:tblGrid>
                <a:gridCol w="1389901">
                  <a:extLst>
                    <a:ext uri="{9D8B030D-6E8A-4147-A177-3AD203B41FA5}">
                      <a16:colId xmlns:a16="http://schemas.microsoft.com/office/drawing/2014/main" val="2684188827"/>
                    </a:ext>
                  </a:extLst>
                </a:gridCol>
                <a:gridCol w="3775047">
                  <a:extLst>
                    <a:ext uri="{9D8B030D-6E8A-4147-A177-3AD203B41FA5}">
                      <a16:colId xmlns:a16="http://schemas.microsoft.com/office/drawing/2014/main" val="4091495332"/>
                    </a:ext>
                  </a:extLst>
                </a:gridCol>
                <a:gridCol w="3979051">
                  <a:extLst>
                    <a:ext uri="{9D8B030D-6E8A-4147-A177-3AD203B41FA5}">
                      <a16:colId xmlns:a16="http://schemas.microsoft.com/office/drawing/2014/main" val="1209616937"/>
                    </a:ext>
                  </a:extLst>
                </a:gridCol>
              </a:tblGrid>
              <a:tr h="182799">
                <a:tc gridSpan="3">
                  <a:txBody>
                    <a:bodyPr/>
                    <a:lstStyle/>
                    <a:p>
                      <a:pPr marL="0" marR="0">
                        <a:spcBef>
                          <a:spcPts val="0"/>
                        </a:spcBef>
                        <a:spcAft>
                          <a:spcPts val="0"/>
                        </a:spcAft>
                      </a:pPr>
                      <a:r>
                        <a:rPr lang="en-US" sz="900" b="1" dirty="0">
                          <a:effectLst/>
                        </a:rPr>
                        <a:t>Evaluation Ratings Definitions </a:t>
                      </a:r>
                      <a:endParaRPr lang="en-US" sz="900" b="1"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169314"/>
                  </a:ext>
                </a:extLst>
              </a:tr>
              <a:tr h="365600">
                <a:tc>
                  <a:txBody>
                    <a:bodyPr/>
                    <a:lstStyle/>
                    <a:p>
                      <a:pPr marL="0" marR="0">
                        <a:spcBef>
                          <a:spcPts val="0"/>
                        </a:spcBef>
                        <a:spcAft>
                          <a:spcPts val="0"/>
                        </a:spcAft>
                      </a:pPr>
                      <a:r>
                        <a:rPr lang="en-US" sz="900" dirty="0">
                          <a:effectLst/>
                        </a:rPr>
                        <a:t>Rating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Definition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Note </a:t>
                      </a:r>
                    </a:p>
                    <a:p>
                      <a:pPr marL="0" marR="0">
                        <a:spcBef>
                          <a:spcPts val="0"/>
                        </a:spcBef>
                        <a:spcAft>
                          <a:spcPts val="0"/>
                        </a:spcAft>
                      </a:pPr>
                      <a:r>
                        <a:rPr lang="en-US" sz="900" dirty="0">
                          <a:effectLst/>
                        </a:rPr>
                        <a:t>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extLst>
                  <a:ext uri="{0D108BD9-81ED-4DB2-BD59-A6C34878D82A}">
                    <a16:rowId xmlns:a16="http://schemas.microsoft.com/office/drawing/2014/main" val="1649569808"/>
                  </a:ext>
                </a:extLst>
              </a:tr>
              <a:tr h="919413">
                <a:tc>
                  <a:txBody>
                    <a:bodyPr/>
                    <a:lstStyle/>
                    <a:p>
                      <a:pPr marL="0" marR="0">
                        <a:spcBef>
                          <a:spcPts val="0"/>
                        </a:spcBef>
                        <a:spcAft>
                          <a:spcPts val="0"/>
                        </a:spcAft>
                      </a:pPr>
                      <a:r>
                        <a:rPr lang="en-US" sz="900" dirty="0">
                          <a:effectLst/>
                        </a:rPr>
                        <a:t>Exceptional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Performance</a:t>
                      </a:r>
                      <a:r>
                        <a:rPr lang="en-US" sz="900" dirty="0">
                          <a:solidFill>
                            <a:srgbClr val="FF0000"/>
                          </a:solidFill>
                          <a:effectLst/>
                        </a:rPr>
                        <a:t> </a:t>
                      </a:r>
                      <a:r>
                        <a:rPr lang="en-US" sz="900" b="1" dirty="0">
                          <a:solidFill>
                            <a:srgbClr val="FF0000"/>
                          </a:solidFill>
                          <a:effectLst/>
                        </a:rPr>
                        <a:t>meets</a:t>
                      </a:r>
                      <a:r>
                        <a:rPr lang="en-US" sz="900" dirty="0">
                          <a:solidFill>
                            <a:srgbClr val="FF0000"/>
                          </a:solidFill>
                          <a:effectLst/>
                        </a:rPr>
                        <a:t> </a:t>
                      </a:r>
                      <a:r>
                        <a:rPr lang="en-US" sz="900" dirty="0">
                          <a:effectLst/>
                        </a:rPr>
                        <a:t>contractual requirements and </a:t>
                      </a:r>
                      <a:r>
                        <a:rPr lang="en-US" sz="900" b="1" dirty="0">
                          <a:solidFill>
                            <a:srgbClr val="FF0000"/>
                          </a:solidFill>
                          <a:effectLst/>
                        </a:rPr>
                        <a:t>exceeds many</a:t>
                      </a:r>
                      <a:r>
                        <a:rPr lang="en-US" sz="900" dirty="0">
                          <a:solidFill>
                            <a:srgbClr val="FF0000"/>
                          </a:solidFill>
                          <a:effectLst/>
                        </a:rPr>
                        <a:t> </a:t>
                      </a:r>
                      <a:r>
                        <a:rPr lang="en-US" sz="900" dirty="0">
                          <a:effectLst/>
                        </a:rPr>
                        <a:t>to the Government’s benefit. The contractual performance of the element or sub-element being evaluated was accomplished with </a:t>
                      </a:r>
                      <a:r>
                        <a:rPr lang="en-US" sz="900" b="1" dirty="0">
                          <a:solidFill>
                            <a:srgbClr val="FF0000"/>
                          </a:solidFill>
                          <a:effectLst/>
                        </a:rPr>
                        <a:t>few minor problems</a:t>
                      </a:r>
                      <a:r>
                        <a:rPr lang="en-US" sz="900" dirty="0">
                          <a:effectLst/>
                        </a:rPr>
                        <a:t> for which corrective actions taken by the contractor were </a:t>
                      </a:r>
                      <a:r>
                        <a:rPr lang="en-US" sz="900" b="1" dirty="0">
                          <a:solidFill>
                            <a:srgbClr val="FF0000"/>
                          </a:solidFill>
                          <a:effectLst/>
                        </a:rPr>
                        <a:t>highly effective</a:t>
                      </a:r>
                      <a:r>
                        <a:rPr lang="en-US" sz="900" dirty="0">
                          <a:solidFill>
                            <a:srgbClr val="FF0000"/>
                          </a:solidFill>
                          <a:effectLst/>
                        </a:rPr>
                        <a:t>. </a:t>
                      </a:r>
                      <a:endParaRPr lang="en-US" sz="900" dirty="0">
                        <a:solidFill>
                          <a:srgbClr val="FF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To justify an Exceptional rating, identify multiple significant events and state how they were of benefit to the Government. A singular benefit, however, could be of such magnitude that it alone constitutes an Exceptional rating. Also, there should have been NO significant weaknesses identified.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extLst>
                  <a:ext uri="{0D108BD9-81ED-4DB2-BD59-A6C34878D82A}">
                    <a16:rowId xmlns:a16="http://schemas.microsoft.com/office/drawing/2014/main" val="2121388173"/>
                  </a:ext>
                </a:extLst>
              </a:tr>
              <a:tr h="951714">
                <a:tc>
                  <a:txBody>
                    <a:bodyPr/>
                    <a:lstStyle/>
                    <a:p>
                      <a:pPr marL="0" marR="0">
                        <a:spcBef>
                          <a:spcPts val="0"/>
                        </a:spcBef>
                        <a:spcAft>
                          <a:spcPts val="0"/>
                        </a:spcAft>
                      </a:pPr>
                      <a:r>
                        <a:rPr lang="en-US" sz="900" dirty="0">
                          <a:effectLst/>
                        </a:rPr>
                        <a:t>Very Good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Performance</a:t>
                      </a:r>
                      <a:r>
                        <a:rPr lang="en-US" sz="900" dirty="0">
                          <a:solidFill>
                            <a:srgbClr val="FF0000"/>
                          </a:solidFill>
                          <a:effectLst/>
                        </a:rPr>
                        <a:t> </a:t>
                      </a:r>
                      <a:r>
                        <a:rPr lang="en-US" sz="900" b="1" dirty="0">
                          <a:solidFill>
                            <a:srgbClr val="FF0000"/>
                          </a:solidFill>
                          <a:effectLst/>
                        </a:rPr>
                        <a:t>meets</a:t>
                      </a:r>
                      <a:r>
                        <a:rPr lang="en-US" sz="900" dirty="0">
                          <a:solidFill>
                            <a:srgbClr val="FF0000"/>
                          </a:solidFill>
                          <a:effectLst/>
                        </a:rPr>
                        <a:t> </a:t>
                      </a:r>
                      <a:r>
                        <a:rPr lang="en-US" sz="900" dirty="0">
                          <a:effectLst/>
                        </a:rPr>
                        <a:t>contractual requirements and </a:t>
                      </a:r>
                      <a:r>
                        <a:rPr lang="en-US" sz="900" b="1" dirty="0">
                          <a:solidFill>
                            <a:srgbClr val="FF0000"/>
                          </a:solidFill>
                          <a:effectLst/>
                        </a:rPr>
                        <a:t>exceeds some</a:t>
                      </a:r>
                      <a:r>
                        <a:rPr lang="en-US" sz="900" dirty="0">
                          <a:solidFill>
                            <a:srgbClr val="FF0000"/>
                          </a:solidFill>
                          <a:effectLst/>
                        </a:rPr>
                        <a:t> </a:t>
                      </a:r>
                      <a:r>
                        <a:rPr lang="en-US" sz="900" dirty="0">
                          <a:effectLst/>
                        </a:rPr>
                        <a:t>to the Government’s benefit. The contractual performance of the element or sub-element being evaluated was accomplished with </a:t>
                      </a:r>
                      <a:r>
                        <a:rPr lang="en-US" sz="900" b="1" dirty="0">
                          <a:solidFill>
                            <a:srgbClr val="FF0000"/>
                          </a:solidFill>
                          <a:effectLst/>
                        </a:rPr>
                        <a:t>some minor problems</a:t>
                      </a:r>
                      <a:r>
                        <a:rPr lang="en-US" sz="900" dirty="0">
                          <a:effectLst/>
                        </a:rPr>
                        <a:t> for which corrective actions taken by the contractor </a:t>
                      </a:r>
                      <a:r>
                        <a:rPr lang="en-US" sz="900" b="1" dirty="0">
                          <a:solidFill>
                            <a:srgbClr val="FF0000"/>
                          </a:solidFill>
                          <a:effectLst/>
                        </a:rPr>
                        <a:t>was effective</a:t>
                      </a:r>
                      <a:r>
                        <a:rPr lang="en-US" sz="900" dirty="0">
                          <a:effectLst/>
                        </a:rPr>
                        <a:t>.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To justify a Very Good rating, identify a significant event and state how it was a benefit to the Government. There should have been no significant weaknesses identified.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extLst>
                  <a:ext uri="{0D108BD9-81ED-4DB2-BD59-A6C34878D82A}">
                    <a16:rowId xmlns:a16="http://schemas.microsoft.com/office/drawing/2014/main" val="3529404497"/>
                  </a:ext>
                </a:extLst>
              </a:tr>
              <a:tr h="1333956">
                <a:tc>
                  <a:txBody>
                    <a:bodyPr/>
                    <a:lstStyle/>
                    <a:p>
                      <a:pPr marL="0" marR="0">
                        <a:spcBef>
                          <a:spcPts val="0"/>
                        </a:spcBef>
                        <a:spcAft>
                          <a:spcPts val="0"/>
                        </a:spcAft>
                      </a:pPr>
                      <a:r>
                        <a:rPr lang="en-US" sz="900" dirty="0">
                          <a:effectLst/>
                        </a:rPr>
                        <a:t>Satisfactory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Performance </a:t>
                      </a:r>
                      <a:r>
                        <a:rPr lang="en-US" sz="900" b="1" dirty="0">
                          <a:solidFill>
                            <a:srgbClr val="FF0000"/>
                          </a:solidFill>
                          <a:effectLst/>
                        </a:rPr>
                        <a:t>meets</a:t>
                      </a:r>
                      <a:r>
                        <a:rPr lang="en-US" sz="900" dirty="0">
                          <a:solidFill>
                            <a:srgbClr val="FF0000"/>
                          </a:solidFill>
                          <a:effectLst/>
                        </a:rPr>
                        <a:t> </a:t>
                      </a:r>
                      <a:r>
                        <a:rPr lang="en-US" sz="900" dirty="0">
                          <a:effectLst/>
                        </a:rPr>
                        <a:t>contractual requirements. The contractual performance of the element or sub-element contains </a:t>
                      </a:r>
                      <a:r>
                        <a:rPr lang="en-US" sz="900" b="1" dirty="0">
                          <a:solidFill>
                            <a:srgbClr val="FF0000"/>
                          </a:solidFill>
                          <a:effectLst/>
                        </a:rPr>
                        <a:t>some minor problems</a:t>
                      </a:r>
                      <a:r>
                        <a:rPr lang="en-US" sz="900" b="1" dirty="0">
                          <a:effectLst/>
                        </a:rPr>
                        <a:t> </a:t>
                      </a:r>
                      <a:r>
                        <a:rPr lang="en-US" sz="900" dirty="0">
                          <a:effectLst/>
                        </a:rPr>
                        <a:t>for which corrective actions taken by the contractor </a:t>
                      </a:r>
                      <a:r>
                        <a:rPr lang="en-US" sz="900" b="1" dirty="0">
                          <a:solidFill>
                            <a:srgbClr val="FF0000"/>
                          </a:solidFill>
                          <a:effectLst/>
                        </a:rPr>
                        <a:t>appear or were satisfactory.</a:t>
                      </a:r>
                      <a:r>
                        <a:rPr lang="en-US" sz="900" dirty="0">
                          <a:solidFill>
                            <a:srgbClr val="FF0000"/>
                          </a:solidFill>
                          <a:effectLst/>
                        </a:rPr>
                        <a:t> </a:t>
                      </a:r>
                      <a:endParaRPr lang="en-US" sz="900" dirty="0">
                        <a:solidFill>
                          <a:srgbClr val="FF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To justify a Satisfactory rating, there should have been only minor problems, or major problems the contractor recovered from without impact to the contract/order. There should have been NO significant weaknesses identified. A fundamental principle of assigning ratings is that contractors will not be evaluated with a rating lower than Satisfactory solely for not performing beyond the requirements of the contract/order.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extLst>
                  <a:ext uri="{0D108BD9-81ED-4DB2-BD59-A6C34878D82A}">
                    <a16:rowId xmlns:a16="http://schemas.microsoft.com/office/drawing/2014/main" val="3385818765"/>
                  </a:ext>
                </a:extLst>
              </a:tr>
              <a:tr h="1172445">
                <a:tc>
                  <a:txBody>
                    <a:bodyPr/>
                    <a:lstStyle/>
                    <a:p>
                      <a:pPr marL="0" marR="0">
                        <a:spcBef>
                          <a:spcPts val="0"/>
                        </a:spcBef>
                        <a:spcAft>
                          <a:spcPts val="0"/>
                        </a:spcAft>
                      </a:pPr>
                      <a:r>
                        <a:rPr lang="en-US" sz="900">
                          <a:effectLst/>
                        </a:rPr>
                        <a:t>Marginal </a:t>
                      </a:r>
                      <a:endParaRPr lang="en-US" sz="9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Performance </a:t>
                      </a:r>
                      <a:r>
                        <a:rPr lang="en-US" sz="900" b="1" dirty="0">
                          <a:solidFill>
                            <a:srgbClr val="FF0000"/>
                          </a:solidFill>
                          <a:effectLst/>
                        </a:rPr>
                        <a:t>does not meet some</a:t>
                      </a:r>
                      <a:r>
                        <a:rPr lang="en-US" sz="900" dirty="0">
                          <a:solidFill>
                            <a:srgbClr val="FF0000"/>
                          </a:solidFill>
                          <a:effectLst/>
                        </a:rPr>
                        <a:t> </a:t>
                      </a:r>
                      <a:r>
                        <a:rPr lang="en-US" sz="900" dirty="0">
                          <a:effectLst/>
                        </a:rPr>
                        <a:t>contractual requirements. The contractual performance of the element or sub-element being evaluated reflects a </a:t>
                      </a:r>
                      <a:r>
                        <a:rPr lang="en-US" sz="900" b="1" dirty="0">
                          <a:solidFill>
                            <a:srgbClr val="FF0000"/>
                          </a:solidFill>
                          <a:effectLst/>
                        </a:rPr>
                        <a:t>serious problem</a:t>
                      </a:r>
                      <a:r>
                        <a:rPr lang="en-US" sz="900" dirty="0">
                          <a:solidFill>
                            <a:srgbClr val="FF0000"/>
                          </a:solidFill>
                          <a:effectLst/>
                        </a:rPr>
                        <a:t> </a:t>
                      </a:r>
                      <a:r>
                        <a:rPr lang="en-US" sz="900" dirty="0">
                          <a:effectLst/>
                        </a:rPr>
                        <a:t>for which the contractor has not yet identified corrective actions. The contractor’s proposed actions appear only </a:t>
                      </a:r>
                      <a:r>
                        <a:rPr lang="en-US" sz="900" b="1" dirty="0">
                          <a:solidFill>
                            <a:srgbClr val="FF0000"/>
                          </a:solidFill>
                          <a:effectLst/>
                        </a:rPr>
                        <a:t>marginally effective or were not fully implemented</a:t>
                      </a:r>
                      <a:r>
                        <a:rPr lang="en-US" sz="900" dirty="0">
                          <a:solidFill>
                            <a:srgbClr val="FF0000"/>
                          </a:solidFill>
                          <a:effectLst/>
                        </a:rPr>
                        <a:t>. </a:t>
                      </a:r>
                      <a:endParaRPr lang="en-US" sz="900" dirty="0">
                        <a:solidFill>
                          <a:srgbClr val="FF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To justify Marginal performance, identify a significant event in each category that the contractor had trouble overcoming and state how it impacted the Government. A Marginal rating should be supported by referencing the management tool that notified the contractor of the contractual deficiency (e.g., management, quality, safety, or environmental deficiency report or letter).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extLst>
                  <a:ext uri="{0D108BD9-81ED-4DB2-BD59-A6C34878D82A}">
                    <a16:rowId xmlns:a16="http://schemas.microsoft.com/office/drawing/2014/main" val="2758971737"/>
                  </a:ext>
                </a:extLst>
              </a:tr>
              <a:tr h="1462398">
                <a:tc>
                  <a:txBody>
                    <a:bodyPr/>
                    <a:lstStyle/>
                    <a:p>
                      <a:pPr marL="0" marR="0">
                        <a:spcBef>
                          <a:spcPts val="0"/>
                        </a:spcBef>
                        <a:spcAft>
                          <a:spcPts val="0"/>
                        </a:spcAft>
                      </a:pPr>
                      <a:r>
                        <a:rPr lang="en-US" sz="900">
                          <a:effectLst/>
                        </a:rPr>
                        <a:t>Unsatisfactory </a:t>
                      </a:r>
                      <a:endParaRPr lang="en-US" sz="9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Performance </a:t>
                      </a:r>
                      <a:r>
                        <a:rPr lang="en-US" sz="900" b="1" dirty="0">
                          <a:solidFill>
                            <a:srgbClr val="FF0000"/>
                          </a:solidFill>
                          <a:effectLst/>
                        </a:rPr>
                        <a:t>does not meet most</a:t>
                      </a:r>
                      <a:r>
                        <a:rPr lang="en-US" sz="900" dirty="0">
                          <a:solidFill>
                            <a:srgbClr val="FF0000"/>
                          </a:solidFill>
                          <a:effectLst/>
                        </a:rPr>
                        <a:t> </a:t>
                      </a:r>
                      <a:r>
                        <a:rPr lang="en-US" sz="900" dirty="0">
                          <a:effectLst/>
                        </a:rPr>
                        <a:t>contractual requirements and </a:t>
                      </a:r>
                      <a:r>
                        <a:rPr lang="en-US" sz="900" b="1" dirty="0">
                          <a:solidFill>
                            <a:srgbClr val="FF0000"/>
                          </a:solidFill>
                          <a:effectLst/>
                        </a:rPr>
                        <a:t>recovery is not likely in a timely manner</a:t>
                      </a:r>
                      <a:r>
                        <a:rPr lang="en-US" sz="900" dirty="0">
                          <a:effectLst/>
                        </a:rPr>
                        <a:t>. The contractual performance of the element or sub-element contains a</a:t>
                      </a:r>
                      <a:r>
                        <a:rPr lang="en-US" sz="900" dirty="0">
                          <a:solidFill>
                            <a:srgbClr val="FF0000"/>
                          </a:solidFill>
                          <a:effectLst/>
                        </a:rPr>
                        <a:t> </a:t>
                      </a:r>
                      <a:r>
                        <a:rPr lang="en-US" sz="900" b="1" dirty="0">
                          <a:solidFill>
                            <a:srgbClr val="FF0000"/>
                          </a:solidFill>
                          <a:effectLst/>
                        </a:rPr>
                        <a:t>serious problem(s)</a:t>
                      </a:r>
                      <a:r>
                        <a:rPr lang="en-US" sz="900" dirty="0">
                          <a:solidFill>
                            <a:srgbClr val="FF0000"/>
                          </a:solidFill>
                          <a:effectLst/>
                        </a:rPr>
                        <a:t> </a:t>
                      </a:r>
                      <a:r>
                        <a:rPr lang="en-US" sz="900" dirty="0">
                          <a:effectLst/>
                        </a:rPr>
                        <a:t>for which the contractor’s corrective actions </a:t>
                      </a:r>
                      <a:r>
                        <a:rPr lang="en-US" sz="900" b="1" dirty="0">
                          <a:solidFill>
                            <a:srgbClr val="FF0000"/>
                          </a:solidFill>
                          <a:effectLst/>
                        </a:rPr>
                        <a:t>appear or were ineffective</a:t>
                      </a:r>
                      <a:r>
                        <a:rPr lang="en-US" sz="900" dirty="0">
                          <a:solidFill>
                            <a:srgbClr val="FF0000"/>
                          </a:solidFill>
                          <a:effectLst/>
                        </a:rPr>
                        <a:t>. </a:t>
                      </a:r>
                      <a:endParaRPr lang="en-US" sz="900" dirty="0">
                        <a:solidFill>
                          <a:srgbClr val="FF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tc>
                  <a:txBody>
                    <a:bodyPr/>
                    <a:lstStyle/>
                    <a:p>
                      <a:pPr marL="0" marR="0">
                        <a:spcBef>
                          <a:spcPts val="0"/>
                        </a:spcBef>
                        <a:spcAft>
                          <a:spcPts val="0"/>
                        </a:spcAft>
                      </a:pPr>
                      <a:r>
                        <a:rPr lang="en-US" sz="900" dirty="0">
                          <a:effectLst/>
                        </a:rPr>
                        <a:t>To justify an Unsatisfactory rating, identify multiple significant events in each category that the contractor had trouble overcoming and state how it impacted the Government. A singular problem, however, could be of such serious magnitude that it alone constitutes an unsatisfactory rating. An Unsatisfactory rating should be supported by referencing the management tools used to notify the contractor of the contractual deficiencies (e.g., management, quality, safety, or environmental deficiency reports, or letters). </a:t>
                      </a: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51523" marR="51523" marT="0" marB="0"/>
                </a:tc>
                <a:extLst>
                  <a:ext uri="{0D108BD9-81ED-4DB2-BD59-A6C34878D82A}">
                    <a16:rowId xmlns:a16="http://schemas.microsoft.com/office/drawing/2014/main" val="3589668429"/>
                  </a:ext>
                </a:extLst>
              </a:tr>
            </a:tbl>
          </a:graphicData>
        </a:graphic>
      </p:graphicFrame>
    </p:spTree>
    <p:extLst>
      <p:ext uri="{BB962C8B-B14F-4D97-AF65-F5344CB8AC3E}">
        <p14:creationId xmlns:p14="http://schemas.microsoft.com/office/powerpoint/2010/main" val="532473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79" y="224011"/>
            <a:ext cx="7400925" cy="690389"/>
          </a:xfrm>
        </p:spPr>
        <p:txBody>
          <a:bodyPr/>
          <a:lstStyle/>
          <a:p>
            <a:pPr algn="ctr"/>
            <a:r>
              <a:rPr lang="en-US" sz="2800" dirty="0" smtClean="0"/>
              <a:t>Assessor tab</a:t>
            </a:r>
            <a:endParaRPr lang="en-US" sz="2800" dirty="0"/>
          </a:p>
        </p:txBody>
      </p:sp>
      <p:sp>
        <p:nvSpPr>
          <p:cNvPr id="3" name="Text Placeholder 2"/>
          <p:cNvSpPr>
            <a:spLocks noGrp="1"/>
          </p:cNvSpPr>
          <p:nvPr>
            <p:ph type="body" sz="quarter" idx="12"/>
          </p:nvPr>
        </p:nvSpPr>
        <p:spPr>
          <a:xfrm>
            <a:off x="402021" y="1044466"/>
            <a:ext cx="8233541" cy="5344510"/>
          </a:xfrm>
        </p:spPr>
        <p:txBody>
          <a:bodyPr/>
          <a:lstStyle/>
          <a:p>
            <a:endParaRPr lang="en-US" sz="1000" dirty="0" smtClean="0"/>
          </a:p>
        </p:txBody>
      </p:sp>
      <p:sp>
        <p:nvSpPr>
          <p:cNvPr id="4" name="Slide Number Placeholder 3"/>
          <p:cNvSpPr>
            <a:spLocks noGrp="1"/>
          </p:cNvSpPr>
          <p:nvPr>
            <p:ph type="sldNum" sz="quarter" idx="4"/>
          </p:nvPr>
        </p:nvSpPr>
        <p:spPr/>
        <p:txBody>
          <a:bodyPr/>
          <a:lstStyle/>
          <a:p>
            <a:fld id="{5F38B429-1DBC-C64E-8B1E-67AC267E4BCB}" type="slidenum">
              <a:rPr lang="en-US" altLang="en-US" smtClean="0"/>
              <a:pPr/>
              <a:t>18</a:t>
            </a:fld>
            <a:endParaRPr lang="en-US" altLang="en-US" dirty="0"/>
          </a:p>
        </p:txBody>
      </p:sp>
      <p:sp>
        <p:nvSpPr>
          <p:cNvPr id="5" name="Footer Placeholder 4"/>
          <p:cNvSpPr>
            <a:spLocks noGrp="1"/>
          </p:cNvSpPr>
          <p:nvPr>
            <p:ph type="ftr" sz="quarter" idx="3"/>
          </p:nvPr>
        </p:nvSpPr>
        <p:spPr/>
        <p:txBody>
          <a:bodyPr/>
          <a:lstStyle/>
          <a:p>
            <a:r>
              <a:rPr lang="en-US" dirty="0" smtClean="0"/>
              <a:t>https://osbp.army.mil</a:t>
            </a:r>
            <a:endParaRPr lang="en-US" dirty="0"/>
          </a:p>
        </p:txBody>
      </p:sp>
      <mc:AlternateContent xmlns:mc="http://schemas.openxmlformats.org/markup-compatibility/2006" xmlns:p14="http://schemas.microsoft.com/office/powerpoint/2010/main">
        <mc:Choice Requires="p14">
          <p:contentPart p14:bwMode="auto" r:id="rId2">
            <p14:nvContentPartPr>
              <p14:cNvPr id="41" name="Ink 40"/>
              <p14:cNvContentPartPr/>
              <p14:nvPr/>
            </p14:nvContentPartPr>
            <p14:xfrm>
              <a:off x="-666421" y="3897934"/>
              <a:ext cx="360" cy="7920"/>
            </p14:xfrm>
          </p:contentPart>
        </mc:Choice>
        <mc:Fallback xmlns="">
          <p:pic>
            <p:nvPicPr>
              <p:cNvPr id="41" name="Ink 40"/>
              <p:cNvPicPr/>
              <p:nvPr/>
            </p:nvPicPr>
            <p:blipFill>
              <a:blip r:embed="rId21"/>
              <a:stretch>
                <a:fillRect/>
              </a:stretch>
            </p:blipFill>
            <p:spPr>
              <a:xfrm>
                <a:off x="-678301" y="3886054"/>
                <a:ext cx="24120" cy="31680"/>
              </a:xfrm>
              <a:prstGeom prst="rect">
                <a:avLst/>
              </a:prstGeom>
            </p:spPr>
          </p:pic>
        </mc:Fallback>
      </mc:AlternateContent>
      <p:pic>
        <p:nvPicPr>
          <p:cNvPr id="7" name="Content Placeholder 4"/>
          <p:cNvPicPr>
            <a:picLocks noGrp="1" noChangeAspect="1"/>
          </p:cNvPicPr>
          <p:nvPr>
            <p:ph idx="1"/>
          </p:nvPr>
        </p:nvPicPr>
        <p:blipFill>
          <a:blip r:embed="rId22"/>
          <a:stretch>
            <a:fillRect/>
          </a:stretch>
        </p:blipFill>
        <p:spPr>
          <a:xfrm>
            <a:off x="457200" y="1354033"/>
            <a:ext cx="8229600" cy="4629150"/>
          </a:xfrm>
          <a:prstGeom prst="rect">
            <a:avLst/>
          </a:prstGeom>
        </p:spPr>
      </p:pic>
    </p:spTree>
    <p:extLst>
      <p:ext uri="{BB962C8B-B14F-4D97-AF65-F5344CB8AC3E}">
        <p14:creationId xmlns:p14="http://schemas.microsoft.com/office/powerpoint/2010/main" val="439171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79" y="224011"/>
            <a:ext cx="7400925" cy="690389"/>
          </a:xfrm>
        </p:spPr>
        <p:txBody>
          <a:bodyPr/>
          <a:lstStyle/>
          <a:p>
            <a:pPr algn="ctr"/>
            <a:r>
              <a:rPr lang="en-US" sz="2800" dirty="0" smtClean="0"/>
              <a:t>Horizontal tool bar</a:t>
            </a:r>
            <a:endParaRPr lang="en-US" sz="2800" dirty="0"/>
          </a:p>
        </p:txBody>
      </p:sp>
      <p:sp>
        <p:nvSpPr>
          <p:cNvPr id="3" name="Text Placeholder 2"/>
          <p:cNvSpPr>
            <a:spLocks noGrp="1"/>
          </p:cNvSpPr>
          <p:nvPr>
            <p:ph type="body" sz="quarter" idx="12"/>
          </p:nvPr>
        </p:nvSpPr>
        <p:spPr>
          <a:xfrm>
            <a:off x="402021" y="1044466"/>
            <a:ext cx="8233541" cy="5344510"/>
          </a:xfrm>
        </p:spPr>
        <p:txBody>
          <a:bodyPr/>
          <a:lstStyle/>
          <a:p>
            <a:endParaRPr lang="en-US" sz="1000" dirty="0" smtClean="0"/>
          </a:p>
        </p:txBody>
      </p:sp>
      <p:sp>
        <p:nvSpPr>
          <p:cNvPr id="4" name="Slide Number Placeholder 3"/>
          <p:cNvSpPr>
            <a:spLocks noGrp="1"/>
          </p:cNvSpPr>
          <p:nvPr>
            <p:ph type="sldNum" sz="quarter" idx="4"/>
          </p:nvPr>
        </p:nvSpPr>
        <p:spPr/>
        <p:txBody>
          <a:bodyPr/>
          <a:lstStyle/>
          <a:p>
            <a:fld id="{5F38B429-1DBC-C64E-8B1E-67AC267E4BCB}" type="slidenum">
              <a:rPr lang="en-US" altLang="en-US" smtClean="0"/>
              <a:pPr/>
              <a:t>19</a:t>
            </a:fld>
            <a:endParaRPr lang="en-US" altLang="en-US" dirty="0"/>
          </a:p>
        </p:txBody>
      </p:sp>
      <p:sp>
        <p:nvSpPr>
          <p:cNvPr id="5" name="Footer Placeholder 4"/>
          <p:cNvSpPr>
            <a:spLocks noGrp="1"/>
          </p:cNvSpPr>
          <p:nvPr>
            <p:ph type="ftr" sz="quarter" idx="3"/>
          </p:nvPr>
        </p:nvSpPr>
        <p:spPr/>
        <p:txBody>
          <a:bodyPr/>
          <a:lstStyle/>
          <a:p>
            <a:r>
              <a:rPr lang="en-US" dirty="0" smtClean="0"/>
              <a:t>https://osbp.army.mil</a:t>
            </a:r>
            <a:endParaRPr lang="en-US" dirty="0"/>
          </a:p>
        </p:txBody>
      </p:sp>
      <mc:AlternateContent xmlns:mc="http://schemas.openxmlformats.org/markup-compatibility/2006" xmlns:p14="http://schemas.microsoft.com/office/powerpoint/2010/main">
        <mc:Choice Requires="p14">
          <p:contentPart p14:bwMode="auto" r:id="rId2">
            <p14:nvContentPartPr>
              <p14:cNvPr id="41" name="Ink 40"/>
              <p14:cNvContentPartPr/>
              <p14:nvPr/>
            </p14:nvContentPartPr>
            <p14:xfrm>
              <a:off x="-666421" y="3897934"/>
              <a:ext cx="360" cy="7920"/>
            </p14:xfrm>
          </p:contentPart>
        </mc:Choice>
        <mc:Fallback xmlns="">
          <p:pic>
            <p:nvPicPr>
              <p:cNvPr id="41" name="Ink 40"/>
              <p:cNvPicPr/>
              <p:nvPr/>
            </p:nvPicPr>
            <p:blipFill>
              <a:blip r:embed="rId21"/>
              <a:stretch>
                <a:fillRect/>
              </a:stretch>
            </p:blipFill>
            <p:spPr>
              <a:xfrm>
                <a:off x="-678301" y="3886054"/>
                <a:ext cx="24120" cy="31680"/>
              </a:xfrm>
              <a:prstGeom prst="rect">
                <a:avLst/>
              </a:prstGeom>
            </p:spPr>
          </p:pic>
        </mc:Fallback>
      </mc:AlternateContent>
      <p:pic>
        <p:nvPicPr>
          <p:cNvPr id="7" name="Content Placeholder 4"/>
          <p:cNvPicPr>
            <a:picLocks noGrp="1" noChangeAspect="1"/>
          </p:cNvPicPr>
          <p:nvPr>
            <p:ph idx="4294967295"/>
          </p:nvPr>
        </p:nvPicPr>
        <p:blipFill>
          <a:blip r:embed="rId22"/>
          <a:stretch>
            <a:fillRect/>
          </a:stretch>
        </p:blipFill>
        <p:spPr>
          <a:xfrm>
            <a:off x="457200" y="1354033"/>
            <a:ext cx="8229600" cy="4629150"/>
          </a:xfrm>
          <a:prstGeom prst="rect">
            <a:avLst/>
          </a:prstGeom>
        </p:spPr>
      </p:pic>
      <p:pic>
        <p:nvPicPr>
          <p:cNvPr id="8" name="Content Placeholder 4"/>
          <p:cNvPicPr>
            <a:picLocks noChangeAspect="1"/>
          </p:cNvPicPr>
          <p:nvPr/>
        </p:nvPicPr>
        <p:blipFill>
          <a:blip r:embed="rId23"/>
          <a:stretch>
            <a:fillRect/>
          </a:stretch>
        </p:blipFill>
        <p:spPr>
          <a:xfrm>
            <a:off x="457200" y="1396206"/>
            <a:ext cx="8229600" cy="4629150"/>
          </a:xfrm>
          <a:prstGeom prst="rect">
            <a:avLst/>
          </a:prstGeom>
        </p:spPr>
      </p:pic>
    </p:spTree>
    <p:extLst>
      <p:ext uri="{BB962C8B-B14F-4D97-AF65-F5344CB8AC3E}">
        <p14:creationId xmlns:p14="http://schemas.microsoft.com/office/powerpoint/2010/main" val="80643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62594" y="352756"/>
            <a:ext cx="8497886" cy="1171244"/>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lvl="0" algn="ctr">
              <a:defRPr/>
            </a:pPr>
            <a:r>
              <a:rPr lang="en-US" sz="2800" dirty="0" smtClean="0"/>
              <a:t>Agenda</a:t>
            </a:r>
            <a:r>
              <a:rPr kumimoji="0" lang="en-US" sz="4000" b="0" i="0" u="none" strike="noStrike" kern="1200" cap="none" spc="0" normalizeH="0" baseline="0" noProof="0" dirty="0" smtClean="0">
                <a:ln>
                  <a:noFill/>
                </a:ln>
                <a:solidFill>
                  <a:srgbClr val="000000"/>
                </a:solidFill>
                <a:effectLst/>
                <a:uLnTx/>
                <a:uFillTx/>
                <a:latin typeface="Gill Sans"/>
                <a:ea typeface="+mj-ea"/>
                <a:cs typeface="Arial" pitchFamily="34" charset="0"/>
              </a:rPr>
              <a:t/>
            </a:r>
            <a:br>
              <a:rPr kumimoji="0" lang="en-US" sz="4000" b="0" i="0" u="none" strike="noStrike" kern="1200" cap="none" spc="0" normalizeH="0" baseline="0" noProof="0" dirty="0" smtClean="0">
                <a:ln>
                  <a:noFill/>
                </a:ln>
                <a:solidFill>
                  <a:srgbClr val="000000"/>
                </a:solidFill>
                <a:effectLst/>
                <a:uLnTx/>
                <a:uFillTx/>
                <a:latin typeface="Gill Sans"/>
                <a:ea typeface="+mj-ea"/>
                <a:cs typeface="Arial" pitchFamily="34" charset="0"/>
              </a:rPr>
            </a:br>
            <a:r>
              <a:rPr kumimoji="0" lang="en-US" sz="40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t/>
            </a:r>
            <a:br>
              <a:rPr kumimoji="0" lang="en-US" sz="40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b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2" name="Text Placeholder 1"/>
          <p:cNvSpPr>
            <a:spLocks noGrp="1"/>
          </p:cNvSpPr>
          <p:nvPr>
            <p:ph type="body" sz="quarter" idx="12"/>
          </p:nvPr>
        </p:nvSpPr>
        <p:spPr>
          <a:xfrm>
            <a:off x="688181" y="2122370"/>
            <a:ext cx="7426325" cy="4116197"/>
          </a:xfrm>
        </p:spPr>
        <p:txBody>
          <a:bodyPr/>
          <a:lstStyle/>
          <a:p>
            <a:pPr marL="285750" indent="-285750">
              <a:buFont typeface="Arial" panose="020B0604020202020204" pitchFamily="34" charset="0"/>
              <a:buChar char="•"/>
            </a:pPr>
            <a:r>
              <a:rPr lang="en-US" sz="2400" dirty="0" smtClean="0"/>
              <a:t>What </a:t>
            </a:r>
            <a:r>
              <a:rPr lang="en-US" sz="2400" dirty="0"/>
              <a:t>is CPARS?</a:t>
            </a:r>
          </a:p>
          <a:p>
            <a:pPr marL="214313" indent="-214313">
              <a:buFont typeface="Arial" panose="020B0604020202020204" pitchFamily="34" charset="0"/>
              <a:buChar char="•"/>
            </a:pPr>
            <a:r>
              <a:rPr lang="en-US" sz="2400" dirty="0"/>
              <a:t>Roles</a:t>
            </a:r>
          </a:p>
          <a:p>
            <a:pPr marL="214313" indent="-214313">
              <a:buFont typeface="Arial" panose="020B0604020202020204" pitchFamily="34" charset="0"/>
              <a:buChar char="•"/>
            </a:pPr>
            <a:r>
              <a:rPr lang="en-US" sz="2400" dirty="0"/>
              <a:t>Responsibilities </a:t>
            </a:r>
          </a:p>
          <a:p>
            <a:pPr marL="214313" indent="-214313">
              <a:buFont typeface="Arial" panose="020B0604020202020204" pitchFamily="34" charset="0"/>
              <a:buChar char="•"/>
            </a:pPr>
            <a:r>
              <a:rPr lang="en-US" sz="2400" dirty="0"/>
              <a:t>When and Why CPARS? </a:t>
            </a:r>
          </a:p>
          <a:p>
            <a:pPr marL="214313" indent="-214313">
              <a:buFont typeface="Arial" panose="020B0604020202020204" pitchFamily="34" charset="0"/>
              <a:buChar char="•"/>
            </a:pPr>
            <a:r>
              <a:rPr lang="en-US" sz="2400" dirty="0"/>
              <a:t>How to evaluate? </a:t>
            </a:r>
          </a:p>
          <a:p>
            <a:pPr marL="214313" indent="-214313">
              <a:buFont typeface="Arial" panose="020B0604020202020204" pitchFamily="34" charset="0"/>
              <a:buChar char="•"/>
            </a:pPr>
            <a:r>
              <a:rPr lang="en-US" sz="2400" dirty="0"/>
              <a:t>CPARS </a:t>
            </a:r>
            <a:r>
              <a:rPr lang="en-US" sz="2400" dirty="0" smtClean="0"/>
              <a:t>Metrics</a:t>
            </a:r>
            <a:endParaRPr lang="en-US" sz="2400" dirty="0"/>
          </a:p>
          <a:p>
            <a:pPr marL="214313" indent="-214313">
              <a:buFont typeface="Arial" panose="020B0604020202020204" pitchFamily="34" charset="0"/>
              <a:buChar char="•"/>
            </a:pPr>
            <a:r>
              <a:rPr lang="en-US" sz="2400" dirty="0"/>
              <a:t>Questions</a:t>
            </a:r>
          </a:p>
          <a:p>
            <a:pPr algn="ctr"/>
            <a:endParaRPr lang="en-US" b="0" dirty="0" smtClean="0"/>
          </a:p>
          <a:p>
            <a:pPr marL="0" indent="0"/>
            <a:r>
              <a:rPr lang="en-US" b="0" dirty="0" smtClean="0"/>
              <a:t/>
            </a:r>
            <a:br>
              <a:rPr lang="en-US" b="0" dirty="0" smtClean="0"/>
            </a:br>
            <a:endParaRPr lang="en-US" b="0" dirty="0"/>
          </a:p>
        </p:txBody>
      </p:sp>
    </p:spTree>
    <p:extLst>
      <p:ext uri="{BB962C8B-B14F-4D97-AF65-F5344CB8AC3E}">
        <p14:creationId xmlns:p14="http://schemas.microsoft.com/office/powerpoint/2010/main" val="1036324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375A3FD4-CA7E-CB44-A578-3C63FBB25B6B}"/>
              </a:ext>
            </a:extLst>
          </p:cNvPr>
          <p:cNvSpPr>
            <a:spLocks noGrp="1" noChangeArrowheads="1"/>
          </p:cNvSpPr>
          <p:nvPr>
            <p:ph type="title"/>
          </p:nvPr>
        </p:nvSpPr>
        <p:spPr>
          <a:xfrm>
            <a:off x="2861073" y="1085851"/>
            <a:ext cx="3882628" cy="273844"/>
          </a:xfrm>
        </p:spPr>
        <p:txBody>
          <a:bodyPr>
            <a:normAutofit fontScale="90000"/>
          </a:bodyPr>
          <a:lstStyle/>
          <a:p>
            <a:pPr algn="ctr" eaLnBrk="1" hangingPunct="1">
              <a:defRPr/>
            </a:pPr>
            <a:r>
              <a:rPr lang="en-US"/>
              <a:t>Sample CPAR Narrative</a:t>
            </a:r>
          </a:p>
        </p:txBody>
      </p:sp>
      <p:sp>
        <p:nvSpPr>
          <p:cNvPr id="326659" name="Rectangle 3">
            <a:extLst>
              <a:ext uri="{FF2B5EF4-FFF2-40B4-BE49-F238E27FC236}">
                <a16:creationId xmlns:a16="http://schemas.microsoft.com/office/drawing/2014/main" id="{6FCCC81F-57EF-D041-B3C7-BDAD961FB27C}"/>
              </a:ext>
            </a:extLst>
          </p:cNvPr>
          <p:cNvSpPr>
            <a:spLocks noGrp="1" noChangeArrowheads="1"/>
          </p:cNvSpPr>
          <p:nvPr>
            <p:ph type="body" idx="1"/>
          </p:nvPr>
        </p:nvSpPr>
        <p:spPr>
          <a:xfrm>
            <a:off x="1254919" y="1657350"/>
            <a:ext cx="6629400" cy="4057650"/>
          </a:xfrm>
        </p:spPr>
        <p:txBody>
          <a:bodyPr/>
          <a:lstStyle/>
          <a:p>
            <a:pPr algn="ctr" eaLnBrk="1" hangingPunct="1">
              <a:lnSpc>
                <a:spcPct val="80000"/>
              </a:lnSpc>
              <a:buFont typeface="Wingdings" pitchFamily="2" charset="2"/>
              <a:buNone/>
              <a:defRPr/>
            </a:pPr>
            <a:r>
              <a:rPr lang="en-US" sz="2700" dirty="0">
                <a:solidFill>
                  <a:schemeClr val="accent2"/>
                </a:solidFill>
                <a:effectLst>
                  <a:outerShdw blurRad="38100" dist="38100" dir="2700000" algn="tl">
                    <a:srgbClr val="000000"/>
                  </a:outerShdw>
                </a:effectLst>
              </a:rPr>
              <a:t>Element Assessed: Quality</a:t>
            </a:r>
            <a:r>
              <a:rPr lang="en-US" sz="2700" dirty="0">
                <a:solidFill>
                  <a:schemeClr val="tx2"/>
                </a:solidFill>
                <a:effectLst>
                  <a:outerShdw blurRad="38100" dist="38100" dir="2700000" algn="tl">
                    <a:srgbClr val="000000"/>
                  </a:outerShdw>
                </a:effectLst>
              </a:rPr>
              <a:t> </a:t>
            </a:r>
            <a:r>
              <a:rPr lang="en-US" dirty="0"/>
              <a:t> </a:t>
            </a:r>
          </a:p>
          <a:p>
            <a:pPr algn="ctr" eaLnBrk="1" hangingPunct="1">
              <a:lnSpc>
                <a:spcPct val="80000"/>
              </a:lnSpc>
              <a:buFont typeface="Wingdings" pitchFamily="2" charset="2"/>
              <a:buNone/>
              <a:defRPr/>
            </a:pPr>
            <a:endParaRPr lang="en-US" sz="900" dirty="0"/>
          </a:p>
          <a:p>
            <a:pPr eaLnBrk="1" hangingPunct="1">
              <a:lnSpc>
                <a:spcPct val="80000"/>
              </a:lnSpc>
              <a:buFont typeface="Wingdings" pitchFamily="2" charset="2"/>
              <a:buNone/>
              <a:defRPr/>
            </a:pPr>
            <a:endParaRPr lang="en-US" dirty="0"/>
          </a:p>
          <a:p>
            <a:pPr eaLnBrk="1" hangingPunct="1">
              <a:lnSpc>
                <a:spcPct val="80000"/>
              </a:lnSpc>
              <a:defRPr/>
            </a:pPr>
            <a:endParaRPr lang="en-US" dirty="0"/>
          </a:p>
          <a:p>
            <a:pPr eaLnBrk="1" hangingPunct="1">
              <a:lnSpc>
                <a:spcPct val="80000"/>
              </a:lnSpc>
              <a:defRPr/>
            </a:pPr>
            <a:endParaRPr lang="en-US" dirty="0"/>
          </a:p>
          <a:p>
            <a:pPr eaLnBrk="1" hangingPunct="1">
              <a:lnSpc>
                <a:spcPct val="80000"/>
              </a:lnSpc>
              <a:defRPr/>
            </a:pPr>
            <a:endParaRPr lang="en-US" dirty="0"/>
          </a:p>
          <a:p>
            <a:pPr eaLnBrk="1" hangingPunct="1">
              <a:lnSpc>
                <a:spcPct val="80000"/>
              </a:lnSpc>
              <a:buFont typeface="Wingdings" pitchFamily="2" charset="2"/>
              <a:buNone/>
              <a:defRPr/>
            </a:pPr>
            <a:endParaRPr lang="en-US" dirty="0"/>
          </a:p>
          <a:p>
            <a:pPr eaLnBrk="1" hangingPunct="1">
              <a:lnSpc>
                <a:spcPct val="80000"/>
              </a:lnSpc>
              <a:buFont typeface="Wingdings" pitchFamily="2" charset="2"/>
              <a:buNone/>
              <a:defRPr/>
            </a:pPr>
            <a:r>
              <a:rPr lang="en-US" dirty="0"/>
              <a:t>		</a:t>
            </a:r>
          </a:p>
          <a:p>
            <a:pPr eaLnBrk="1" hangingPunct="1">
              <a:lnSpc>
                <a:spcPct val="80000"/>
              </a:lnSpc>
              <a:buFont typeface="Wingdings" pitchFamily="2" charset="2"/>
              <a:buNone/>
              <a:defRPr/>
            </a:pPr>
            <a:endParaRPr lang="en-US" dirty="0"/>
          </a:p>
          <a:p>
            <a:pPr eaLnBrk="1" hangingPunct="1">
              <a:lnSpc>
                <a:spcPct val="80000"/>
              </a:lnSpc>
              <a:buFont typeface="Wingdings" pitchFamily="2" charset="2"/>
              <a:buNone/>
              <a:defRPr/>
            </a:pPr>
            <a:endParaRPr lang="en-US" dirty="0"/>
          </a:p>
          <a:p>
            <a:pPr algn="ctr" eaLnBrk="1" hangingPunct="1">
              <a:lnSpc>
                <a:spcPct val="80000"/>
              </a:lnSpc>
              <a:buFont typeface="Wingdings" pitchFamily="2" charset="2"/>
              <a:buNone/>
              <a:defRPr/>
            </a:pPr>
            <a:r>
              <a:rPr lang="en-US" sz="4050" dirty="0"/>
              <a:t>Sufficient?  Yes or No</a:t>
            </a:r>
          </a:p>
        </p:txBody>
      </p:sp>
      <p:grpSp>
        <p:nvGrpSpPr>
          <p:cNvPr id="27652" name="Group 4">
            <a:extLst>
              <a:ext uri="{FF2B5EF4-FFF2-40B4-BE49-F238E27FC236}">
                <a16:creationId xmlns:a16="http://schemas.microsoft.com/office/drawing/2014/main" id="{1B97F3F2-9788-1746-8A83-C512E6DB81E9}"/>
              </a:ext>
            </a:extLst>
          </p:cNvPr>
          <p:cNvGrpSpPr>
            <a:grpSpLocks/>
          </p:cNvGrpSpPr>
          <p:nvPr/>
        </p:nvGrpSpPr>
        <p:grpSpPr bwMode="auto">
          <a:xfrm>
            <a:off x="1600200" y="2526507"/>
            <a:ext cx="5943600" cy="1759744"/>
            <a:chOff x="384" y="1402"/>
            <a:chExt cx="4992" cy="1478"/>
          </a:xfrm>
        </p:grpSpPr>
        <p:sp>
          <p:nvSpPr>
            <p:cNvPr id="27654" name="Text Box 5">
              <a:extLst>
                <a:ext uri="{FF2B5EF4-FFF2-40B4-BE49-F238E27FC236}">
                  <a16:creationId xmlns:a16="http://schemas.microsoft.com/office/drawing/2014/main" id="{E94D3171-0CDC-AD44-B70B-143AB92CB877}"/>
                </a:ext>
              </a:extLst>
            </p:cNvPr>
            <p:cNvSpPr txBox="1">
              <a:spLocks noChangeArrowheads="1"/>
            </p:cNvSpPr>
            <p:nvPr/>
          </p:nvSpPr>
          <p:spPr bwMode="auto">
            <a:xfrm>
              <a:off x="480" y="1516"/>
              <a:ext cx="4800" cy="1299"/>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spcBef>
                  <a:spcPct val="50000"/>
                </a:spcBef>
              </a:pPr>
              <a:r>
                <a:rPr kumimoji="1" lang="en-US" altLang="en-US" sz="2100">
                  <a:solidFill>
                    <a:srgbClr val="000099"/>
                  </a:solidFill>
                  <a:latin typeface="Arial" panose="020B0604020202020204" pitchFamily="34" charset="0"/>
                </a:rPr>
                <a:t>Quality - Rating: </a:t>
              </a:r>
              <a:r>
                <a:rPr kumimoji="1" lang="en-US" altLang="en-US" sz="2100">
                  <a:latin typeface="Arial" panose="020B0604020202020204" pitchFamily="34" charset="0"/>
                </a:rPr>
                <a:t>Exceptional</a:t>
              </a:r>
            </a:p>
            <a:p>
              <a:pPr algn="l" eaLnBrk="1" hangingPunct="1">
                <a:spcBef>
                  <a:spcPct val="50000"/>
                </a:spcBef>
              </a:pPr>
              <a:r>
                <a:rPr kumimoji="1" lang="en-US" altLang="en-US" sz="2100" b="0">
                  <a:solidFill>
                    <a:srgbClr val="000099"/>
                  </a:solidFill>
                  <a:latin typeface="Arial" panose="020B0604020202020204" pitchFamily="34" charset="0"/>
                </a:rPr>
                <a:t>The contractor is exceptional.  They continuously provide high quality training and services.  </a:t>
              </a:r>
              <a:endParaRPr kumimoji="1" lang="en-US" altLang="en-US" sz="2100">
                <a:solidFill>
                  <a:srgbClr val="000099"/>
                </a:solidFill>
                <a:latin typeface="Arial" panose="020B0604020202020204" pitchFamily="34" charset="0"/>
              </a:endParaRPr>
            </a:p>
          </p:txBody>
        </p:sp>
        <p:sp>
          <p:nvSpPr>
            <p:cNvPr id="27655" name="AutoShape 6">
              <a:extLst>
                <a:ext uri="{FF2B5EF4-FFF2-40B4-BE49-F238E27FC236}">
                  <a16:creationId xmlns:a16="http://schemas.microsoft.com/office/drawing/2014/main" id="{BA52282B-B4C6-EC4B-9CDC-182B1496E5F2}"/>
                </a:ext>
              </a:extLst>
            </p:cNvPr>
            <p:cNvSpPr>
              <a:spLocks noChangeArrowheads="1"/>
            </p:cNvSpPr>
            <p:nvPr/>
          </p:nvSpPr>
          <p:spPr bwMode="auto">
            <a:xfrm>
              <a:off x="384" y="2592"/>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7656" name="AutoShape 7">
              <a:extLst>
                <a:ext uri="{FF2B5EF4-FFF2-40B4-BE49-F238E27FC236}">
                  <a16:creationId xmlns:a16="http://schemas.microsoft.com/office/drawing/2014/main" id="{7BB03AD4-8831-FA41-A4FC-A38106E11237}"/>
                </a:ext>
              </a:extLst>
            </p:cNvPr>
            <p:cNvSpPr>
              <a:spLocks noChangeArrowheads="1"/>
            </p:cNvSpPr>
            <p:nvPr/>
          </p:nvSpPr>
          <p:spPr bwMode="auto">
            <a:xfrm flipH="1">
              <a:off x="5040" y="2544"/>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7657" name="AutoShape 8">
              <a:extLst>
                <a:ext uri="{FF2B5EF4-FFF2-40B4-BE49-F238E27FC236}">
                  <a16:creationId xmlns:a16="http://schemas.microsoft.com/office/drawing/2014/main" id="{803AD56E-68CF-B441-BC4B-1FC1FE1F726A}"/>
                </a:ext>
              </a:extLst>
            </p:cNvPr>
            <p:cNvSpPr>
              <a:spLocks noChangeArrowheads="1"/>
            </p:cNvSpPr>
            <p:nvPr/>
          </p:nvSpPr>
          <p:spPr bwMode="auto">
            <a:xfrm flipV="1">
              <a:off x="384" y="1402"/>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7658" name="AutoShape 9">
              <a:extLst>
                <a:ext uri="{FF2B5EF4-FFF2-40B4-BE49-F238E27FC236}">
                  <a16:creationId xmlns:a16="http://schemas.microsoft.com/office/drawing/2014/main" id="{B0D10820-BF5C-9F41-97FB-BCCE738E5807}"/>
                </a:ext>
              </a:extLst>
            </p:cNvPr>
            <p:cNvSpPr>
              <a:spLocks noChangeArrowheads="1"/>
            </p:cNvSpPr>
            <p:nvPr/>
          </p:nvSpPr>
          <p:spPr bwMode="auto">
            <a:xfrm flipH="1" flipV="1">
              <a:off x="5088" y="1402"/>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grpSp>
      <p:sp>
        <p:nvSpPr>
          <p:cNvPr id="27653" name="Slide Number Placeholder 9">
            <a:extLst>
              <a:ext uri="{FF2B5EF4-FFF2-40B4-BE49-F238E27FC236}">
                <a16:creationId xmlns:a16="http://schemas.microsoft.com/office/drawing/2014/main" id="{029DEE79-6453-8640-BFF4-680EF5296E50}"/>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eaLnBrk="0" hangingPunct="0">
              <a:defRPr sz="1800" b="1">
                <a:solidFill>
                  <a:schemeClr val="tx1"/>
                </a:solidFill>
                <a:latin typeface="Century Gothic" panose="020B0502020202020204" pitchFamily="34" charset="0"/>
                <a:cs typeface="Times New Roman" panose="02020603050405020304" pitchFamily="18" charset="0"/>
              </a:defRPr>
            </a:lvl1pPr>
            <a:lvl2pPr eaLnBrk="0" hangingPunct="0">
              <a:defRPr sz="1800" b="1">
                <a:solidFill>
                  <a:schemeClr val="tx1"/>
                </a:solidFill>
                <a:latin typeface="Century Gothic" panose="020B0502020202020204" pitchFamily="34" charset="0"/>
                <a:cs typeface="Times New Roman" panose="02020603050405020304" pitchFamily="18" charset="0"/>
              </a:defRPr>
            </a:lvl2pPr>
            <a:lvl3pPr marL="857250" indent="-171450" eaLnBrk="0" hangingPunct="0">
              <a:defRPr sz="1800" b="1">
                <a:solidFill>
                  <a:schemeClr val="tx1"/>
                </a:solidFill>
                <a:latin typeface="Century Gothic" panose="020B0502020202020204" pitchFamily="34" charset="0"/>
                <a:cs typeface="Times New Roman" panose="02020603050405020304" pitchFamily="18" charset="0"/>
              </a:defRPr>
            </a:lvl3pPr>
            <a:lvl4pPr marL="1200150" indent="-171450" eaLnBrk="0" hangingPunct="0">
              <a:defRPr sz="1800" b="1">
                <a:solidFill>
                  <a:schemeClr val="tx1"/>
                </a:solidFill>
                <a:latin typeface="Century Gothic" panose="020B0502020202020204" pitchFamily="34" charset="0"/>
                <a:cs typeface="Times New Roman" panose="02020603050405020304" pitchFamily="18" charset="0"/>
              </a:defRPr>
            </a:lvl4pPr>
            <a:lvl5pPr marL="1543050" indent="-171450" eaLnBrk="0" hangingPunct="0">
              <a:defRPr sz="1800" b="1">
                <a:solidFill>
                  <a:schemeClr val="tx1"/>
                </a:solidFill>
                <a:latin typeface="Century Gothic" panose="020B0502020202020204" pitchFamily="34" charset="0"/>
                <a:cs typeface="Times New Roman" panose="02020603050405020304" pitchFamily="18" charset="0"/>
              </a:defRPr>
            </a:lvl5pPr>
            <a:lvl6pPr marL="18859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6pPr>
            <a:lvl7pPr marL="22288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7pPr>
            <a:lvl8pPr marL="25717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8pPr>
            <a:lvl9pPr marL="29146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9pPr>
          </a:lstStyle>
          <a:p>
            <a:pPr lvl="1" eaLnBrk="1" hangingPunct="1"/>
            <a:fld id="{3751E8F5-AE25-AE4F-B629-67E02803D62A}" type="slidenum">
              <a:rPr lang="en-US" altLang="en-US" sz="1050" b="0">
                <a:solidFill>
                  <a:schemeClr val="bg1"/>
                </a:solidFill>
                <a:latin typeface="Tahoma" panose="020B0604030504040204" pitchFamily="34" charset="0"/>
              </a:rPr>
              <a:pPr lvl="1" eaLnBrk="1" hangingPunct="1"/>
              <a:t>20</a:t>
            </a:fld>
            <a:endParaRPr lang="en-US" altLang="en-US" sz="1050" b="0">
              <a:solidFill>
                <a:schemeClr val="bg1"/>
              </a:solidFill>
              <a:latin typeface="Tahoma" panose="020B0604030504040204" pitchFamily="34" charset="0"/>
            </a:endParaRPr>
          </a:p>
        </p:txBody>
      </p:sp>
    </p:spTree>
    <p:extLst>
      <p:ext uri="{BB962C8B-B14F-4D97-AF65-F5344CB8AC3E}">
        <p14:creationId xmlns:p14="http://schemas.microsoft.com/office/powerpoint/2010/main" val="237983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30E636D1-B342-1F43-A987-5E55BFBEC065}"/>
              </a:ext>
            </a:extLst>
          </p:cNvPr>
          <p:cNvSpPr>
            <a:spLocks noGrp="1" noChangeArrowheads="1"/>
          </p:cNvSpPr>
          <p:nvPr>
            <p:ph type="title"/>
          </p:nvPr>
        </p:nvSpPr>
        <p:spPr>
          <a:xfrm>
            <a:off x="2861073" y="1085851"/>
            <a:ext cx="3996928" cy="273844"/>
          </a:xfrm>
        </p:spPr>
        <p:txBody>
          <a:bodyPr>
            <a:normAutofit fontScale="90000"/>
          </a:bodyPr>
          <a:lstStyle/>
          <a:p>
            <a:pPr algn="ctr" eaLnBrk="1" hangingPunct="1">
              <a:defRPr/>
            </a:pPr>
            <a:r>
              <a:rPr lang="en-US"/>
              <a:t>Sample CPAR Narrative</a:t>
            </a:r>
          </a:p>
        </p:txBody>
      </p:sp>
      <p:sp>
        <p:nvSpPr>
          <p:cNvPr id="328707" name="Rectangle 3">
            <a:extLst>
              <a:ext uri="{FF2B5EF4-FFF2-40B4-BE49-F238E27FC236}">
                <a16:creationId xmlns:a16="http://schemas.microsoft.com/office/drawing/2014/main" id="{4F0525BA-7EF7-054A-B522-3ABE48F5EABB}"/>
              </a:ext>
            </a:extLst>
          </p:cNvPr>
          <p:cNvSpPr>
            <a:spLocks noGrp="1" noChangeArrowheads="1"/>
          </p:cNvSpPr>
          <p:nvPr>
            <p:ph type="body" idx="1"/>
          </p:nvPr>
        </p:nvSpPr>
        <p:spPr>
          <a:xfrm>
            <a:off x="1257300" y="1657350"/>
            <a:ext cx="6629400" cy="433388"/>
          </a:xfrm>
        </p:spPr>
        <p:txBody>
          <a:bodyPr/>
          <a:lstStyle/>
          <a:p>
            <a:pPr algn="ctr" eaLnBrk="1" hangingPunct="1">
              <a:lnSpc>
                <a:spcPct val="80000"/>
              </a:lnSpc>
              <a:buFont typeface="Wingdings" pitchFamily="2" charset="2"/>
              <a:buNone/>
              <a:defRPr/>
            </a:pPr>
            <a:r>
              <a:rPr lang="en-US" sz="2700">
                <a:solidFill>
                  <a:schemeClr val="accent2"/>
                </a:solidFill>
                <a:effectLst>
                  <a:outerShdw blurRad="38100" dist="38100" dir="2700000" algn="tl">
                    <a:srgbClr val="000000"/>
                  </a:outerShdw>
                </a:effectLst>
              </a:rPr>
              <a:t>NOT Sufficient</a:t>
            </a:r>
            <a:r>
              <a:rPr lang="en-US" sz="1500">
                <a:solidFill>
                  <a:schemeClr val="accent2"/>
                </a:solidFill>
              </a:rPr>
              <a:t> 	</a:t>
            </a:r>
          </a:p>
        </p:txBody>
      </p:sp>
      <p:sp>
        <p:nvSpPr>
          <p:cNvPr id="28676" name="Text Box 5">
            <a:extLst>
              <a:ext uri="{FF2B5EF4-FFF2-40B4-BE49-F238E27FC236}">
                <a16:creationId xmlns:a16="http://schemas.microsoft.com/office/drawing/2014/main" id="{1BCD9EE7-738F-B64D-BB98-6ABB3CCB9E43}"/>
              </a:ext>
            </a:extLst>
          </p:cNvPr>
          <p:cNvSpPr txBox="1">
            <a:spLocks noChangeArrowheads="1"/>
          </p:cNvSpPr>
          <p:nvPr/>
        </p:nvSpPr>
        <p:spPr bwMode="auto">
          <a:xfrm>
            <a:off x="1428750" y="4171950"/>
            <a:ext cx="4629150" cy="192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lnSpc>
                <a:spcPct val="80000"/>
              </a:lnSpc>
              <a:spcBef>
                <a:spcPct val="20000"/>
              </a:spcBef>
              <a:buClr>
                <a:schemeClr val="tx2"/>
              </a:buClr>
              <a:buFont typeface="Wingdings" pitchFamily="2" charset="2"/>
              <a:buNone/>
            </a:pPr>
            <a:r>
              <a:rPr lang="en-US" altLang="en-US" sz="2100" dirty="0">
                <a:solidFill>
                  <a:schemeClr val="bg1"/>
                </a:solidFill>
                <a:latin typeface="Arial" panose="020B0604020202020204" pitchFamily="34" charset="0"/>
              </a:rPr>
              <a:t>Missing:</a:t>
            </a:r>
          </a:p>
          <a:p>
            <a:pPr lvl="1" algn="l" eaLnBrk="1" hangingPunct="1">
              <a:lnSpc>
                <a:spcPct val="90000"/>
              </a:lnSpc>
              <a:spcBef>
                <a:spcPct val="20000"/>
              </a:spcBef>
              <a:buClr>
                <a:schemeClr val="tx2"/>
              </a:buClr>
              <a:buFontTx/>
              <a:buChar char="–"/>
            </a:pPr>
            <a:r>
              <a:rPr lang="en-US" altLang="en-US" sz="1800" dirty="0">
                <a:solidFill>
                  <a:schemeClr val="bg1"/>
                </a:solidFill>
                <a:latin typeface="Arial" panose="020B0604020202020204" pitchFamily="34" charset="0"/>
              </a:rPr>
              <a:t> </a:t>
            </a:r>
            <a:r>
              <a:rPr lang="en-US" altLang="en-US" sz="1800" dirty="0">
                <a:latin typeface="Arial" panose="020B0604020202020204" pitchFamily="34" charset="0"/>
              </a:rPr>
              <a:t>Detail to Support Rating</a:t>
            </a:r>
          </a:p>
          <a:p>
            <a:pPr lvl="1" algn="l" eaLnBrk="1" hangingPunct="1">
              <a:lnSpc>
                <a:spcPct val="90000"/>
              </a:lnSpc>
              <a:spcBef>
                <a:spcPct val="20000"/>
              </a:spcBef>
              <a:buClr>
                <a:schemeClr val="tx2"/>
              </a:buClr>
              <a:buFontTx/>
              <a:buChar char="–"/>
            </a:pPr>
            <a:r>
              <a:rPr lang="en-US" altLang="en-US" sz="1800" dirty="0">
                <a:latin typeface="Arial" panose="020B0604020202020204" pitchFamily="34" charset="0"/>
              </a:rPr>
              <a:t> Detail to Tell Entire Story</a:t>
            </a:r>
          </a:p>
          <a:p>
            <a:pPr lvl="1" algn="l" eaLnBrk="1" hangingPunct="1">
              <a:lnSpc>
                <a:spcPct val="90000"/>
              </a:lnSpc>
              <a:spcBef>
                <a:spcPct val="20000"/>
              </a:spcBef>
              <a:buClr>
                <a:schemeClr val="tx2"/>
              </a:buClr>
              <a:buFontTx/>
              <a:buChar char="–"/>
            </a:pPr>
            <a:r>
              <a:rPr lang="en-US" altLang="en-US" sz="1800" dirty="0">
                <a:latin typeface="Arial" panose="020B0604020202020204" pitchFamily="34" charset="0"/>
              </a:rPr>
              <a:t> Supporting Documentation / Metrics</a:t>
            </a:r>
          </a:p>
          <a:p>
            <a:pPr eaLnBrk="1" hangingPunct="1">
              <a:spcBef>
                <a:spcPct val="50000"/>
              </a:spcBef>
            </a:pPr>
            <a:endParaRPr lang="en-US" altLang="en-US" sz="1800" dirty="0"/>
          </a:p>
        </p:txBody>
      </p:sp>
      <p:grpSp>
        <p:nvGrpSpPr>
          <p:cNvPr id="28677" name="Group 6">
            <a:extLst>
              <a:ext uri="{FF2B5EF4-FFF2-40B4-BE49-F238E27FC236}">
                <a16:creationId xmlns:a16="http://schemas.microsoft.com/office/drawing/2014/main" id="{1DD8A932-6885-D94B-9399-F46E9FBE8BB6}"/>
              </a:ext>
            </a:extLst>
          </p:cNvPr>
          <p:cNvGrpSpPr>
            <a:grpSpLocks/>
          </p:cNvGrpSpPr>
          <p:nvPr/>
        </p:nvGrpSpPr>
        <p:grpSpPr bwMode="auto">
          <a:xfrm>
            <a:off x="1600200" y="2171700"/>
            <a:ext cx="5943600" cy="1771650"/>
            <a:chOff x="384" y="1402"/>
            <a:chExt cx="4992" cy="1488"/>
          </a:xfrm>
        </p:grpSpPr>
        <p:sp>
          <p:nvSpPr>
            <p:cNvPr id="28680" name="Text Box 7">
              <a:extLst>
                <a:ext uri="{FF2B5EF4-FFF2-40B4-BE49-F238E27FC236}">
                  <a16:creationId xmlns:a16="http://schemas.microsoft.com/office/drawing/2014/main" id="{91F81B6E-C306-4447-B740-3E9BE9396184}"/>
                </a:ext>
              </a:extLst>
            </p:cNvPr>
            <p:cNvSpPr txBox="1">
              <a:spLocks noChangeArrowheads="1"/>
            </p:cNvSpPr>
            <p:nvPr/>
          </p:nvSpPr>
          <p:spPr bwMode="auto">
            <a:xfrm>
              <a:off x="480" y="1516"/>
              <a:ext cx="4800" cy="1299"/>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spcBef>
                  <a:spcPct val="50000"/>
                </a:spcBef>
              </a:pPr>
              <a:r>
                <a:rPr kumimoji="1" lang="en-US" altLang="en-US" sz="2100">
                  <a:solidFill>
                    <a:srgbClr val="000099"/>
                  </a:solidFill>
                  <a:latin typeface="Arial" panose="020B0604020202020204" pitchFamily="34" charset="0"/>
                </a:rPr>
                <a:t>Quality - Rating: </a:t>
              </a:r>
              <a:r>
                <a:rPr kumimoji="1" lang="en-US" altLang="en-US" sz="2100">
                  <a:latin typeface="Arial" panose="020B0604020202020204" pitchFamily="34" charset="0"/>
                </a:rPr>
                <a:t>Exceptional</a:t>
              </a:r>
            </a:p>
            <a:p>
              <a:pPr algn="l" eaLnBrk="1" hangingPunct="1">
                <a:spcBef>
                  <a:spcPct val="50000"/>
                </a:spcBef>
              </a:pPr>
              <a:r>
                <a:rPr kumimoji="1" lang="en-US" altLang="en-US" sz="2100" b="0">
                  <a:solidFill>
                    <a:srgbClr val="000099"/>
                  </a:solidFill>
                  <a:latin typeface="Arial" panose="020B0604020202020204" pitchFamily="34" charset="0"/>
                </a:rPr>
                <a:t>The contractor is exceptional.  They continuously provide high quality training and services.</a:t>
              </a:r>
              <a:r>
                <a:rPr kumimoji="1" lang="en-US" altLang="en-US" sz="2100" b="0">
                  <a:latin typeface="Arial" panose="020B0604020202020204" pitchFamily="34" charset="0"/>
                </a:rPr>
                <a:t>  </a:t>
              </a:r>
              <a:endParaRPr kumimoji="1" lang="en-US" altLang="en-US" sz="2100">
                <a:solidFill>
                  <a:srgbClr val="000099"/>
                </a:solidFill>
                <a:latin typeface="Arial" panose="020B0604020202020204" pitchFamily="34" charset="0"/>
              </a:endParaRPr>
            </a:p>
          </p:txBody>
        </p:sp>
        <p:sp>
          <p:nvSpPr>
            <p:cNvPr id="28681" name="AutoShape 8">
              <a:extLst>
                <a:ext uri="{FF2B5EF4-FFF2-40B4-BE49-F238E27FC236}">
                  <a16:creationId xmlns:a16="http://schemas.microsoft.com/office/drawing/2014/main" id="{5183C61D-E489-FC4D-97EF-6C4147B25D1B}"/>
                </a:ext>
              </a:extLst>
            </p:cNvPr>
            <p:cNvSpPr>
              <a:spLocks noChangeArrowheads="1"/>
            </p:cNvSpPr>
            <p:nvPr/>
          </p:nvSpPr>
          <p:spPr bwMode="auto">
            <a:xfrm>
              <a:off x="432" y="2602"/>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8682" name="AutoShape 9">
              <a:extLst>
                <a:ext uri="{FF2B5EF4-FFF2-40B4-BE49-F238E27FC236}">
                  <a16:creationId xmlns:a16="http://schemas.microsoft.com/office/drawing/2014/main" id="{3126FBA1-2BE6-0E41-A791-44C4FCC6D60F}"/>
                </a:ext>
              </a:extLst>
            </p:cNvPr>
            <p:cNvSpPr>
              <a:spLocks noChangeArrowheads="1"/>
            </p:cNvSpPr>
            <p:nvPr/>
          </p:nvSpPr>
          <p:spPr bwMode="auto">
            <a:xfrm flipH="1">
              <a:off x="5040" y="2544"/>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8683" name="AutoShape 10">
              <a:extLst>
                <a:ext uri="{FF2B5EF4-FFF2-40B4-BE49-F238E27FC236}">
                  <a16:creationId xmlns:a16="http://schemas.microsoft.com/office/drawing/2014/main" id="{78DA0A74-7E06-E749-891A-FAE5DB62CEFD}"/>
                </a:ext>
              </a:extLst>
            </p:cNvPr>
            <p:cNvSpPr>
              <a:spLocks noChangeArrowheads="1"/>
            </p:cNvSpPr>
            <p:nvPr/>
          </p:nvSpPr>
          <p:spPr bwMode="auto">
            <a:xfrm flipV="1">
              <a:off x="384" y="1402"/>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8684" name="AutoShape 11">
              <a:extLst>
                <a:ext uri="{FF2B5EF4-FFF2-40B4-BE49-F238E27FC236}">
                  <a16:creationId xmlns:a16="http://schemas.microsoft.com/office/drawing/2014/main" id="{DE23E453-D7FE-1249-914D-806358408E24}"/>
                </a:ext>
              </a:extLst>
            </p:cNvPr>
            <p:cNvSpPr>
              <a:spLocks noChangeArrowheads="1"/>
            </p:cNvSpPr>
            <p:nvPr/>
          </p:nvSpPr>
          <p:spPr bwMode="auto">
            <a:xfrm flipH="1" flipV="1">
              <a:off x="5088" y="1402"/>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grpSp>
      <p:pic>
        <p:nvPicPr>
          <p:cNvPr id="28678" name="Picture 12">
            <a:extLst>
              <a:ext uri="{FF2B5EF4-FFF2-40B4-BE49-F238E27FC236}">
                <a16:creationId xmlns:a16="http://schemas.microsoft.com/office/drawing/2014/main" id="{7A8A39BC-564D-2B4C-81EB-E9D87ED7A7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0" y="4171950"/>
            <a:ext cx="728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Slide Number Placeholder 11">
            <a:extLst>
              <a:ext uri="{FF2B5EF4-FFF2-40B4-BE49-F238E27FC236}">
                <a16:creationId xmlns:a16="http://schemas.microsoft.com/office/drawing/2014/main" id="{C368955F-AEA3-0741-8798-DF3394B71A16}"/>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eaLnBrk="0" hangingPunct="0">
              <a:defRPr sz="1800" b="1">
                <a:solidFill>
                  <a:schemeClr val="tx1"/>
                </a:solidFill>
                <a:latin typeface="Century Gothic" panose="020B0502020202020204" pitchFamily="34" charset="0"/>
                <a:cs typeface="Times New Roman" panose="02020603050405020304" pitchFamily="18" charset="0"/>
              </a:defRPr>
            </a:lvl1pPr>
            <a:lvl2pPr eaLnBrk="0" hangingPunct="0">
              <a:defRPr sz="1800" b="1">
                <a:solidFill>
                  <a:schemeClr val="tx1"/>
                </a:solidFill>
                <a:latin typeface="Century Gothic" panose="020B0502020202020204" pitchFamily="34" charset="0"/>
                <a:cs typeface="Times New Roman" panose="02020603050405020304" pitchFamily="18" charset="0"/>
              </a:defRPr>
            </a:lvl2pPr>
            <a:lvl3pPr marL="857250" indent="-171450" eaLnBrk="0" hangingPunct="0">
              <a:defRPr sz="1800" b="1">
                <a:solidFill>
                  <a:schemeClr val="tx1"/>
                </a:solidFill>
                <a:latin typeface="Century Gothic" panose="020B0502020202020204" pitchFamily="34" charset="0"/>
                <a:cs typeface="Times New Roman" panose="02020603050405020304" pitchFamily="18" charset="0"/>
              </a:defRPr>
            </a:lvl3pPr>
            <a:lvl4pPr marL="1200150" indent="-171450" eaLnBrk="0" hangingPunct="0">
              <a:defRPr sz="1800" b="1">
                <a:solidFill>
                  <a:schemeClr val="tx1"/>
                </a:solidFill>
                <a:latin typeface="Century Gothic" panose="020B0502020202020204" pitchFamily="34" charset="0"/>
                <a:cs typeface="Times New Roman" panose="02020603050405020304" pitchFamily="18" charset="0"/>
              </a:defRPr>
            </a:lvl4pPr>
            <a:lvl5pPr marL="1543050" indent="-171450" eaLnBrk="0" hangingPunct="0">
              <a:defRPr sz="1800" b="1">
                <a:solidFill>
                  <a:schemeClr val="tx1"/>
                </a:solidFill>
                <a:latin typeface="Century Gothic" panose="020B0502020202020204" pitchFamily="34" charset="0"/>
                <a:cs typeface="Times New Roman" panose="02020603050405020304" pitchFamily="18" charset="0"/>
              </a:defRPr>
            </a:lvl5pPr>
            <a:lvl6pPr marL="18859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6pPr>
            <a:lvl7pPr marL="22288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7pPr>
            <a:lvl8pPr marL="25717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8pPr>
            <a:lvl9pPr marL="29146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9pPr>
          </a:lstStyle>
          <a:p>
            <a:pPr lvl="1" eaLnBrk="1" hangingPunct="1"/>
            <a:fld id="{9627C31C-2261-EA44-A374-E030503CABE7}" type="slidenum">
              <a:rPr lang="en-US" altLang="en-US" sz="1050" b="0">
                <a:solidFill>
                  <a:schemeClr val="bg1"/>
                </a:solidFill>
                <a:latin typeface="Tahoma" panose="020B0604030504040204" pitchFamily="34" charset="0"/>
              </a:rPr>
              <a:pPr lvl="1" eaLnBrk="1" hangingPunct="1"/>
              <a:t>21</a:t>
            </a:fld>
            <a:endParaRPr lang="en-US" altLang="en-US" sz="1050" b="0">
              <a:solidFill>
                <a:schemeClr val="bg1"/>
              </a:solidFill>
              <a:latin typeface="Tahoma" panose="020B0604030504040204" pitchFamily="34" charset="0"/>
            </a:endParaRPr>
          </a:p>
        </p:txBody>
      </p:sp>
    </p:spTree>
    <p:extLst>
      <p:ext uri="{BB962C8B-B14F-4D97-AF65-F5344CB8AC3E}">
        <p14:creationId xmlns:p14="http://schemas.microsoft.com/office/powerpoint/2010/main" val="388895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a:extLst>
              <a:ext uri="{FF2B5EF4-FFF2-40B4-BE49-F238E27FC236}">
                <a16:creationId xmlns:a16="http://schemas.microsoft.com/office/drawing/2014/main" id="{3354C0E0-75D9-3944-8372-CF54E0C5DAD7}"/>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eaLnBrk="0" hangingPunct="0">
              <a:defRPr sz="1800" b="1">
                <a:solidFill>
                  <a:schemeClr val="tx1"/>
                </a:solidFill>
                <a:latin typeface="Century Gothic" panose="020B0502020202020204" pitchFamily="34" charset="0"/>
                <a:cs typeface="Times New Roman" panose="02020603050405020304" pitchFamily="18" charset="0"/>
              </a:defRPr>
            </a:lvl1pPr>
            <a:lvl2pPr eaLnBrk="0" hangingPunct="0">
              <a:defRPr sz="1800" b="1">
                <a:solidFill>
                  <a:schemeClr val="tx1"/>
                </a:solidFill>
                <a:latin typeface="Century Gothic" panose="020B0502020202020204" pitchFamily="34" charset="0"/>
                <a:cs typeface="Times New Roman" panose="02020603050405020304" pitchFamily="18" charset="0"/>
              </a:defRPr>
            </a:lvl2pPr>
            <a:lvl3pPr marL="857250" indent="-171450" eaLnBrk="0" hangingPunct="0">
              <a:defRPr sz="1800" b="1">
                <a:solidFill>
                  <a:schemeClr val="tx1"/>
                </a:solidFill>
                <a:latin typeface="Century Gothic" panose="020B0502020202020204" pitchFamily="34" charset="0"/>
                <a:cs typeface="Times New Roman" panose="02020603050405020304" pitchFamily="18" charset="0"/>
              </a:defRPr>
            </a:lvl3pPr>
            <a:lvl4pPr marL="1200150" indent="-171450" eaLnBrk="0" hangingPunct="0">
              <a:defRPr sz="1800" b="1">
                <a:solidFill>
                  <a:schemeClr val="tx1"/>
                </a:solidFill>
                <a:latin typeface="Century Gothic" panose="020B0502020202020204" pitchFamily="34" charset="0"/>
                <a:cs typeface="Times New Roman" panose="02020603050405020304" pitchFamily="18" charset="0"/>
              </a:defRPr>
            </a:lvl4pPr>
            <a:lvl5pPr marL="1543050" indent="-171450" eaLnBrk="0" hangingPunct="0">
              <a:defRPr sz="1800" b="1">
                <a:solidFill>
                  <a:schemeClr val="tx1"/>
                </a:solidFill>
                <a:latin typeface="Century Gothic" panose="020B0502020202020204" pitchFamily="34" charset="0"/>
                <a:cs typeface="Times New Roman" panose="02020603050405020304" pitchFamily="18" charset="0"/>
              </a:defRPr>
            </a:lvl5pPr>
            <a:lvl6pPr marL="18859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6pPr>
            <a:lvl7pPr marL="22288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7pPr>
            <a:lvl8pPr marL="25717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8pPr>
            <a:lvl9pPr marL="29146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9pPr>
          </a:lstStyle>
          <a:p>
            <a:pPr lvl="1" eaLnBrk="1" hangingPunct="1"/>
            <a:fld id="{BD1B7859-AE46-CA47-A487-35CDC542F66F}" type="slidenum">
              <a:rPr lang="en-US" altLang="en-US" sz="1050" b="0">
                <a:solidFill>
                  <a:schemeClr val="bg1"/>
                </a:solidFill>
                <a:latin typeface="Tahoma" panose="020B0604030504040204" pitchFamily="34" charset="0"/>
              </a:rPr>
              <a:pPr lvl="1" eaLnBrk="1" hangingPunct="1"/>
              <a:t>22</a:t>
            </a:fld>
            <a:endParaRPr lang="en-US" altLang="en-US" sz="1050" b="0">
              <a:solidFill>
                <a:schemeClr val="bg1"/>
              </a:solidFill>
              <a:latin typeface="Tahoma" panose="020B0604030504040204" pitchFamily="34" charset="0"/>
            </a:endParaRPr>
          </a:p>
        </p:txBody>
      </p:sp>
      <p:sp>
        <p:nvSpPr>
          <p:cNvPr id="409602" name="Rectangle 2">
            <a:extLst>
              <a:ext uri="{FF2B5EF4-FFF2-40B4-BE49-F238E27FC236}">
                <a16:creationId xmlns:a16="http://schemas.microsoft.com/office/drawing/2014/main" id="{69C7C1F0-AF88-E745-A268-31F254993BAD}"/>
              </a:ext>
            </a:extLst>
          </p:cNvPr>
          <p:cNvSpPr>
            <a:spLocks noGrp="1" noChangeArrowheads="1"/>
          </p:cNvSpPr>
          <p:nvPr>
            <p:ph type="title"/>
          </p:nvPr>
        </p:nvSpPr>
        <p:spPr>
          <a:xfrm>
            <a:off x="2571750" y="1028700"/>
            <a:ext cx="3486150" cy="171450"/>
          </a:xfrm>
        </p:spPr>
        <p:txBody>
          <a:bodyPr>
            <a:normAutofit fontScale="90000"/>
          </a:bodyPr>
          <a:lstStyle/>
          <a:p>
            <a:pPr eaLnBrk="1" hangingPunct="1">
              <a:defRPr/>
            </a:pPr>
            <a:r>
              <a:rPr lang="en-US" sz="1800"/>
              <a:t>Sample</a:t>
            </a:r>
            <a:r>
              <a:rPr lang="en-US"/>
              <a:t> CPAR Narrative</a:t>
            </a:r>
          </a:p>
        </p:txBody>
      </p:sp>
      <p:sp>
        <p:nvSpPr>
          <p:cNvPr id="409603" name="Rectangle 3">
            <a:extLst>
              <a:ext uri="{FF2B5EF4-FFF2-40B4-BE49-F238E27FC236}">
                <a16:creationId xmlns:a16="http://schemas.microsoft.com/office/drawing/2014/main" id="{52D2E724-A01A-1149-ACA7-223252A1D757}"/>
              </a:ext>
            </a:extLst>
          </p:cNvPr>
          <p:cNvSpPr>
            <a:spLocks noGrp="1" noChangeArrowheads="1"/>
          </p:cNvSpPr>
          <p:nvPr>
            <p:ph type="body" idx="1"/>
          </p:nvPr>
        </p:nvSpPr>
        <p:spPr>
          <a:xfrm>
            <a:off x="1371600" y="1543050"/>
            <a:ext cx="6629400" cy="4057650"/>
          </a:xfrm>
        </p:spPr>
        <p:txBody>
          <a:bodyPr/>
          <a:lstStyle/>
          <a:p>
            <a:pPr algn="ctr" eaLnBrk="1" hangingPunct="1">
              <a:buFont typeface="Wingdings" pitchFamily="2" charset="2"/>
              <a:buNone/>
              <a:defRPr/>
            </a:pPr>
            <a:r>
              <a:rPr lang="en-US" sz="2700">
                <a:solidFill>
                  <a:schemeClr val="accent2"/>
                </a:solidFill>
                <a:effectLst>
                  <a:outerShdw blurRad="38100" dist="38100" dir="2700000" algn="tl">
                    <a:srgbClr val="000000"/>
                  </a:outerShdw>
                </a:effectLst>
              </a:rPr>
              <a:t>Sufficient</a:t>
            </a:r>
            <a:r>
              <a:rPr lang="en-US">
                <a:solidFill>
                  <a:schemeClr val="accent2"/>
                </a:solidFill>
              </a:rPr>
              <a:t> </a:t>
            </a:r>
          </a:p>
          <a:p>
            <a:pPr algn="ctr" eaLnBrk="1" hangingPunct="1">
              <a:buFont typeface="Wingdings" pitchFamily="2" charset="2"/>
              <a:buNone/>
              <a:defRPr/>
            </a:pPr>
            <a:endParaRPr lang="en-US" sz="150"/>
          </a:p>
          <a:p>
            <a:pPr>
              <a:lnSpc>
                <a:spcPct val="100000"/>
              </a:lnSpc>
              <a:spcBef>
                <a:spcPct val="0"/>
              </a:spcBef>
              <a:buClrTx/>
              <a:buFontTx/>
              <a:buNone/>
              <a:defRPr/>
            </a:pPr>
            <a:endParaRPr lang="en-US"/>
          </a:p>
          <a:p>
            <a:pPr eaLnBrk="1" hangingPunct="1">
              <a:defRPr/>
            </a:pPr>
            <a:endParaRPr lang="en-US"/>
          </a:p>
          <a:p>
            <a:pPr eaLnBrk="1" hangingPunct="1">
              <a:defRPr/>
            </a:pPr>
            <a:endParaRPr lang="en-US"/>
          </a:p>
          <a:p>
            <a:pPr eaLnBrk="1" hangingPunct="1">
              <a:defRPr/>
            </a:pPr>
            <a:endParaRPr lang="en-US"/>
          </a:p>
          <a:p>
            <a:pPr eaLnBrk="1" hangingPunct="1">
              <a:defRPr/>
            </a:pPr>
            <a:endParaRPr lang="en-US"/>
          </a:p>
          <a:p>
            <a:pPr eaLnBrk="1" hangingPunct="1">
              <a:buFont typeface="Wingdings" pitchFamily="2" charset="2"/>
              <a:buNone/>
              <a:defRPr/>
            </a:pPr>
            <a:endParaRPr lang="en-US"/>
          </a:p>
          <a:p>
            <a:pPr eaLnBrk="1" hangingPunct="1">
              <a:buFont typeface="Wingdings" pitchFamily="2" charset="2"/>
              <a:buNone/>
              <a:defRPr/>
            </a:pPr>
            <a:r>
              <a:rPr lang="en-US"/>
              <a:t>		</a:t>
            </a:r>
          </a:p>
        </p:txBody>
      </p:sp>
      <p:graphicFrame>
        <p:nvGraphicFramePr>
          <p:cNvPr id="2050" name="Object 4">
            <a:extLst>
              <a:ext uri="{FF2B5EF4-FFF2-40B4-BE49-F238E27FC236}">
                <a16:creationId xmlns:a16="http://schemas.microsoft.com/office/drawing/2014/main" id="{B129E390-0FB3-5545-ACD4-0FDA1B9E8F3E}"/>
              </a:ext>
            </a:extLst>
          </p:cNvPr>
          <p:cNvGraphicFramePr>
            <a:graphicFrameLocks noChangeAspect="1"/>
          </p:cNvGraphicFramePr>
          <p:nvPr/>
        </p:nvGraphicFramePr>
        <p:xfrm>
          <a:off x="5943600" y="857250"/>
          <a:ext cx="971550" cy="971550"/>
        </p:xfrm>
        <a:graphic>
          <a:graphicData uri="http://schemas.openxmlformats.org/presentationml/2006/ole">
            <mc:AlternateContent xmlns:mc="http://schemas.openxmlformats.org/markup-compatibility/2006">
              <mc:Choice xmlns:v="urn:schemas-microsoft-com:vml" Requires="v">
                <p:oleObj spid="_x0000_s1028" name="Bitmap Image" r:id="rId4" imgW="1073150" imgH="946150" progId="PBrush">
                  <p:embed/>
                </p:oleObj>
              </mc:Choice>
              <mc:Fallback>
                <p:oleObj name="Bitmap Image" r:id="rId4" imgW="1073150" imgH="946150" progId="PBrush">
                  <p:embed/>
                  <p:pic>
                    <p:nvPicPr>
                      <p:cNvPr id="2050" name="Object 4">
                        <a:extLst>
                          <a:ext uri="{FF2B5EF4-FFF2-40B4-BE49-F238E27FC236}">
                            <a16:creationId xmlns:a16="http://schemas.microsoft.com/office/drawing/2014/main" id="{B129E390-0FB3-5545-ACD4-0FDA1B9E8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468" t="5370" r="10059" b="3355"/>
                      <a:stretch>
                        <a:fillRect/>
                      </a:stretch>
                    </p:blipFill>
                    <p:spPr bwMode="auto">
                      <a:xfrm>
                        <a:off x="5943600" y="857250"/>
                        <a:ext cx="971550" cy="971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54" name="Group 5">
            <a:extLst>
              <a:ext uri="{FF2B5EF4-FFF2-40B4-BE49-F238E27FC236}">
                <a16:creationId xmlns:a16="http://schemas.microsoft.com/office/drawing/2014/main" id="{6C14E945-D571-DC4F-B0DE-D79EE1AC8811}"/>
              </a:ext>
            </a:extLst>
          </p:cNvPr>
          <p:cNvGrpSpPr>
            <a:grpSpLocks/>
          </p:cNvGrpSpPr>
          <p:nvPr/>
        </p:nvGrpSpPr>
        <p:grpSpPr bwMode="auto">
          <a:xfrm>
            <a:off x="1257300" y="1771650"/>
            <a:ext cx="6611541" cy="4229100"/>
            <a:chOff x="96" y="768"/>
            <a:chExt cx="5553" cy="3552"/>
          </a:xfrm>
        </p:grpSpPr>
        <p:sp>
          <p:nvSpPr>
            <p:cNvPr id="2058" name="Text Box 6">
              <a:extLst>
                <a:ext uri="{FF2B5EF4-FFF2-40B4-BE49-F238E27FC236}">
                  <a16:creationId xmlns:a16="http://schemas.microsoft.com/office/drawing/2014/main" id="{45A71276-AD9C-004D-8834-07E2D054640C}"/>
                </a:ext>
              </a:extLst>
            </p:cNvPr>
            <p:cNvSpPr txBox="1">
              <a:spLocks noChangeArrowheads="1"/>
            </p:cNvSpPr>
            <p:nvPr/>
          </p:nvSpPr>
          <p:spPr bwMode="auto">
            <a:xfrm>
              <a:off x="192" y="864"/>
              <a:ext cx="5354" cy="3354"/>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spcBef>
                  <a:spcPct val="50000"/>
                </a:spcBef>
              </a:pPr>
              <a:r>
                <a:rPr kumimoji="1" lang="en-US" altLang="en-US" sz="2100">
                  <a:solidFill>
                    <a:srgbClr val="000099"/>
                  </a:solidFill>
                </a:rPr>
                <a:t>Quality - Rating: </a:t>
              </a:r>
              <a:r>
                <a:rPr kumimoji="1" lang="en-US" altLang="en-US" sz="2100"/>
                <a:t>Exceptional</a:t>
              </a:r>
            </a:p>
            <a:p>
              <a:pPr algn="l" eaLnBrk="1" hangingPunct="1">
                <a:spcBef>
                  <a:spcPct val="50000"/>
                </a:spcBef>
              </a:pPr>
              <a:r>
                <a:rPr kumimoji="1" lang="en-US" altLang="en-US" sz="1500">
                  <a:solidFill>
                    <a:srgbClr val="000099"/>
                  </a:solidFill>
                </a:rPr>
                <a:t>Contractor has provided exceptional quality to our 40 worldwide locations during this reporting period. For example, ST requirements were changed and Contractor adjusted to providing </a:t>
              </a:r>
              <a:r>
                <a:rPr kumimoji="1" lang="en-US" altLang="en-US" sz="1500">
                  <a:solidFill>
                    <a:schemeClr val="tx2"/>
                  </a:solidFill>
                </a:rPr>
                <a:t>15 training sessions per month versus 10 without additional cost</a:t>
              </a:r>
              <a:r>
                <a:rPr kumimoji="1" lang="en-US" altLang="en-US" sz="1500">
                  <a:solidFill>
                    <a:srgbClr val="000099"/>
                  </a:solidFill>
                </a:rPr>
                <a:t> </a:t>
              </a:r>
              <a:r>
                <a:rPr kumimoji="1" lang="en-US" altLang="en-US" sz="1500">
                  <a:solidFill>
                    <a:srgbClr val="FF0000"/>
                  </a:solidFill>
                </a:rPr>
                <a:t>through use of an “express set up” module </a:t>
              </a:r>
              <a:r>
                <a:rPr kumimoji="1" lang="en-US" altLang="en-US" sz="1500">
                  <a:solidFill>
                    <a:srgbClr val="000099"/>
                  </a:solidFill>
                </a:rPr>
                <a:t>which requires less instructor preparation time. This allowed </a:t>
              </a:r>
              <a:r>
                <a:rPr kumimoji="1" lang="en-US" altLang="en-US" sz="1500">
                  <a:solidFill>
                    <a:srgbClr val="FF0000"/>
                  </a:solidFill>
                </a:rPr>
                <a:t>users to be trained</a:t>
              </a:r>
              <a:r>
                <a:rPr kumimoji="1" lang="en-US" altLang="en-US" sz="1500">
                  <a:solidFill>
                    <a:srgbClr val="000099"/>
                  </a:solidFill>
                </a:rPr>
                <a:t> </a:t>
              </a:r>
              <a:r>
                <a:rPr kumimoji="1" lang="en-US" altLang="en-US" sz="1500">
                  <a:solidFill>
                    <a:schemeClr val="tx2"/>
                  </a:solidFill>
                </a:rPr>
                <a:t>3 months more quickly than required</a:t>
              </a:r>
              <a:r>
                <a:rPr kumimoji="1" lang="en-US" altLang="en-US" sz="1500">
                  <a:solidFill>
                    <a:srgbClr val="000099"/>
                  </a:solidFill>
                </a:rPr>
                <a:t>.  The contractor also aggressively represented the government’s interest in dealing with their vendor to correct a system software malfunction.  They worked with the vendor to </a:t>
              </a:r>
              <a:r>
                <a:rPr kumimoji="1" lang="en-US" altLang="en-US" sz="1500">
                  <a:solidFill>
                    <a:schemeClr val="tx2"/>
                  </a:solidFill>
                </a:rPr>
                <a:t>revise the terms and conditions of the warranty clause to correct errors with no cost to the government</a:t>
              </a:r>
              <a:r>
                <a:rPr kumimoji="1" lang="en-US" altLang="en-US" sz="1500">
                  <a:solidFill>
                    <a:srgbClr val="000099"/>
                  </a:solidFill>
                </a:rPr>
                <a:t>.  They also implemented a </a:t>
              </a:r>
              <a:r>
                <a:rPr kumimoji="1" lang="en-US" altLang="en-US" sz="1500">
                  <a:solidFill>
                    <a:schemeClr val="tx2"/>
                  </a:solidFill>
                </a:rPr>
                <a:t>new risk management system which reduced potential risk actions by 50%.</a:t>
              </a:r>
              <a:r>
                <a:rPr kumimoji="1" lang="en-US" altLang="en-US" sz="1500">
                  <a:solidFill>
                    <a:srgbClr val="000099"/>
                  </a:solidFill>
                </a:rPr>
                <a:t>  This also saved the government considerable stress and ensured a constant throughput of aircrew members trained.</a:t>
              </a:r>
            </a:p>
          </p:txBody>
        </p:sp>
        <p:sp>
          <p:nvSpPr>
            <p:cNvPr id="2059" name="AutoShape 7">
              <a:extLst>
                <a:ext uri="{FF2B5EF4-FFF2-40B4-BE49-F238E27FC236}">
                  <a16:creationId xmlns:a16="http://schemas.microsoft.com/office/drawing/2014/main" id="{C1140DA0-D5DE-2743-AF3B-CE058307F59D}"/>
                </a:ext>
              </a:extLst>
            </p:cNvPr>
            <p:cNvSpPr>
              <a:spLocks noChangeArrowheads="1"/>
            </p:cNvSpPr>
            <p:nvPr/>
          </p:nvSpPr>
          <p:spPr bwMode="auto">
            <a:xfrm>
              <a:off x="96" y="4032"/>
              <a:ext cx="321"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060" name="AutoShape 8">
              <a:extLst>
                <a:ext uri="{FF2B5EF4-FFF2-40B4-BE49-F238E27FC236}">
                  <a16:creationId xmlns:a16="http://schemas.microsoft.com/office/drawing/2014/main" id="{262E1276-4F8A-E640-A6A9-CF81A8103B7E}"/>
                </a:ext>
              </a:extLst>
            </p:cNvPr>
            <p:cNvSpPr>
              <a:spLocks noChangeArrowheads="1"/>
            </p:cNvSpPr>
            <p:nvPr/>
          </p:nvSpPr>
          <p:spPr bwMode="auto">
            <a:xfrm flipH="1">
              <a:off x="5280" y="4032"/>
              <a:ext cx="321"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061" name="AutoShape 9">
              <a:extLst>
                <a:ext uri="{FF2B5EF4-FFF2-40B4-BE49-F238E27FC236}">
                  <a16:creationId xmlns:a16="http://schemas.microsoft.com/office/drawing/2014/main" id="{41DC2E3F-8DBA-C64E-BC52-68CFA623C07B}"/>
                </a:ext>
              </a:extLst>
            </p:cNvPr>
            <p:cNvSpPr>
              <a:spLocks noChangeArrowheads="1"/>
            </p:cNvSpPr>
            <p:nvPr/>
          </p:nvSpPr>
          <p:spPr bwMode="auto">
            <a:xfrm flipV="1">
              <a:off x="96" y="768"/>
              <a:ext cx="321"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062" name="AutoShape 10">
              <a:extLst>
                <a:ext uri="{FF2B5EF4-FFF2-40B4-BE49-F238E27FC236}">
                  <a16:creationId xmlns:a16="http://schemas.microsoft.com/office/drawing/2014/main" id="{764BDF45-6508-0544-ACF8-29214EA3FE4D}"/>
                </a:ext>
              </a:extLst>
            </p:cNvPr>
            <p:cNvSpPr>
              <a:spLocks noChangeArrowheads="1"/>
            </p:cNvSpPr>
            <p:nvPr/>
          </p:nvSpPr>
          <p:spPr bwMode="auto">
            <a:xfrm flipH="1" flipV="1">
              <a:off x="5328" y="816"/>
              <a:ext cx="321"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grpSp>
      <p:grpSp>
        <p:nvGrpSpPr>
          <p:cNvPr id="3" name="Group 11">
            <a:extLst>
              <a:ext uri="{FF2B5EF4-FFF2-40B4-BE49-F238E27FC236}">
                <a16:creationId xmlns:a16="http://schemas.microsoft.com/office/drawing/2014/main" id="{9E4EF719-AC56-334E-8626-B7DD864D2F8A}"/>
              </a:ext>
            </a:extLst>
          </p:cNvPr>
          <p:cNvGrpSpPr>
            <a:grpSpLocks/>
          </p:cNvGrpSpPr>
          <p:nvPr/>
        </p:nvGrpSpPr>
        <p:grpSpPr bwMode="auto">
          <a:xfrm>
            <a:off x="4343400" y="3714750"/>
            <a:ext cx="3368279" cy="1943100"/>
            <a:chOff x="2148" y="2448"/>
            <a:chExt cx="2829" cy="1632"/>
          </a:xfrm>
        </p:grpSpPr>
        <p:pic>
          <p:nvPicPr>
            <p:cNvPr id="2056" name="Picture 12" descr="j0088510">
              <a:extLst>
                <a:ext uri="{FF2B5EF4-FFF2-40B4-BE49-F238E27FC236}">
                  <a16:creationId xmlns:a16="http://schemas.microsoft.com/office/drawing/2014/main" id="{58831E80-A035-BE41-9B68-1902B143F2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0" y="2784"/>
              <a:ext cx="1197"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AutoShape 13">
              <a:extLst>
                <a:ext uri="{FF2B5EF4-FFF2-40B4-BE49-F238E27FC236}">
                  <a16:creationId xmlns:a16="http://schemas.microsoft.com/office/drawing/2014/main" id="{375176F5-0E61-3643-87E8-9F0FB29AEEFA}"/>
                </a:ext>
              </a:extLst>
            </p:cNvPr>
            <p:cNvSpPr>
              <a:spLocks noChangeArrowheads="1"/>
            </p:cNvSpPr>
            <p:nvPr/>
          </p:nvSpPr>
          <p:spPr bwMode="auto">
            <a:xfrm>
              <a:off x="2148" y="2448"/>
              <a:ext cx="1536" cy="768"/>
            </a:xfrm>
            <a:prstGeom prst="wedgeRoundRectCallout">
              <a:avLst>
                <a:gd name="adj1" fmla="val 83204"/>
                <a:gd name="adj2" fmla="val 71875"/>
                <a:gd name="adj3" fmla="val 16667"/>
              </a:avLst>
            </a:prstGeom>
            <a:solidFill>
              <a:schemeClr val="bg2"/>
            </a:solidFill>
            <a:ln w="57150">
              <a:solidFill>
                <a:srgbClr val="000000"/>
              </a:solidFill>
              <a:miter lim="800000"/>
              <a:headEnd/>
              <a:tailEnd/>
            </a:ln>
          </p:spPr>
          <p:txBody>
            <a:bodyPr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r>
                <a:rPr lang="en-US" altLang="en-US" sz="1350" dirty="0"/>
                <a:t>Note: Actual narratives should go into even greater detail!</a:t>
              </a:r>
            </a:p>
          </p:txBody>
        </p:sp>
      </p:grpSp>
    </p:spTree>
    <p:extLst>
      <p:ext uri="{BB962C8B-B14F-4D97-AF65-F5344CB8AC3E}">
        <p14:creationId xmlns:p14="http://schemas.microsoft.com/office/powerpoint/2010/main" val="13342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0ACC4450-F1B1-C84A-8324-187F420F5411}"/>
              </a:ext>
            </a:extLst>
          </p:cNvPr>
          <p:cNvSpPr>
            <a:spLocks noGrp="1" noChangeArrowheads="1"/>
          </p:cNvSpPr>
          <p:nvPr>
            <p:ph type="title"/>
          </p:nvPr>
        </p:nvSpPr>
        <p:spPr>
          <a:xfrm>
            <a:off x="2861073" y="1085851"/>
            <a:ext cx="5254228" cy="273844"/>
          </a:xfrm>
        </p:spPr>
        <p:txBody>
          <a:bodyPr>
            <a:normAutofit fontScale="90000"/>
          </a:bodyPr>
          <a:lstStyle/>
          <a:p>
            <a:pPr eaLnBrk="1" hangingPunct="1">
              <a:defRPr/>
            </a:pPr>
            <a:r>
              <a:rPr lang="en-US"/>
              <a:t>Sample CPAR Narrative</a:t>
            </a:r>
          </a:p>
        </p:txBody>
      </p:sp>
      <p:sp>
        <p:nvSpPr>
          <p:cNvPr id="332803" name="Rectangle 3">
            <a:extLst>
              <a:ext uri="{FF2B5EF4-FFF2-40B4-BE49-F238E27FC236}">
                <a16:creationId xmlns:a16="http://schemas.microsoft.com/office/drawing/2014/main" id="{A9A7208B-32CB-9C4B-9561-EEA0F89E2F5C}"/>
              </a:ext>
            </a:extLst>
          </p:cNvPr>
          <p:cNvSpPr>
            <a:spLocks noGrp="1" noChangeArrowheads="1"/>
          </p:cNvSpPr>
          <p:nvPr>
            <p:ph type="body" idx="1"/>
          </p:nvPr>
        </p:nvSpPr>
        <p:spPr>
          <a:xfrm>
            <a:off x="1257300" y="1657350"/>
            <a:ext cx="6629400" cy="4057650"/>
          </a:xfrm>
        </p:spPr>
        <p:txBody>
          <a:bodyPr/>
          <a:lstStyle/>
          <a:p>
            <a:pPr algn="ctr" eaLnBrk="1" hangingPunct="1">
              <a:lnSpc>
                <a:spcPct val="80000"/>
              </a:lnSpc>
              <a:buFont typeface="Wingdings" pitchFamily="2" charset="2"/>
              <a:buNone/>
              <a:defRPr/>
            </a:pPr>
            <a:r>
              <a:rPr lang="en-US" sz="2700" dirty="0">
                <a:solidFill>
                  <a:schemeClr val="accent2"/>
                </a:solidFill>
                <a:effectLst>
                  <a:outerShdw blurRad="38100" dist="38100" dir="2700000" algn="tl">
                    <a:srgbClr val="000000"/>
                  </a:outerShdw>
                </a:effectLst>
              </a:rPr>
              <a:t>Element Assessed: </a:t>
            </a:r>
            <a:r>
              <a:rPr lang="en-US" sz="2700" dirty="0">
                <a:solidFill>
                  <a:schemeClr val="accent2"/>
                </a:solidFill>
              </a:rPr>
              <a:t>Schedule</a:t>
            </a:r>
          </a:p>
          <a:p>
            <a:pPr algn="ctr" eaLnBrk="1" hangingPunct="1">
              <a:lnSpc>
                <a:spcPct val="80000"/>
              </a:lnSpc>
              <a:buFont typeface="Wingdings" pitchFamily="2" charset="2"/>
              <a:buNone/>
              <a:defRPr/>
            </a:pPr>
            <a:endParaRPr lang="en-US" sz="900" dirty="0">
              <a:solidFill>
                <a:schemeClr val="accent2"/>
              </a:solidFill>
            </a:endParaRPr>
          </a:p>
          <a:p>
            <a:pPr eaLnBrk="1" hangingPunct="1">
              <a:lnSpc>
                <a:spcPct val="80000"/>
              </a:lnSpc>
              <a:buFont typeface="Wingdings" pitchFamily="2" charset="2"/>
              <a:buNone/>
              <a:defRPr/>
            </a:pPr>
            <a:endParaRPr lang="en-US" dirty="0"/>
          </a:p>
          <a:p>
            <a:pPr eaLnBrk="1" hangingPunct="1">
              <a:lnSpc>
                <a:spcPct val="80000"/>
              </a:lnSpc>
              <a:defRPr/>
            </a:pPr>
            <a:endParaRPr lang="en-US" dirty="0"/>
          </a:p>
          <a:p>
            <a:pPr eaLnBrk="1" hangingPunct="1">
              <a:lnSpc>
                <a:spcPct val="80000"/>
              </a:lnSpc>
              <a:defRPr/>
            </a:pPr>
            <a:endParaRPr lang="en-US" dirty="0"/>
          </a:p>
          <a:p>
            <a:pPr eaLnBrk="1" hangingPunct="1">
              <a:lnSpc>
                <a:spcPct val="80000"/>
              </a:lnSpc>
              <a:defRPr/>
            </a:pPr>
            <a:endParaRPr lang="en-US" dirty="0"/>
          </a:p>
          <a:p>
            <a:pPr eaLnBrk="1" hangingPunct="1">
              <a:lnSpc>
                <a:spcPct val="80000"/>
              </a:lnSpc>
              <a:buFont typeface="Wingdings" pitchFamily="2" charset="2"/>
              <a:buNone/>
              <a:defRPr/>
            </a:pPr>
            <a:endParaRPr lang="en-US" dirty="0"/>
          </a:p>
          <a:p>
            <a:pPr eaLnBrk="1" hangingPunct="1">
              <a:lnSpc>
                <a:spcPct val="80000"/>
              </a:lnSpc>
              <a:buFont typeface="Wingdings" pitchFamily="2" charset="2"/>
              <a:buNone/>
              <a:defRPr/>
            </a:pPr>
            <a:r>
              <a:rPr lang="en-US" dirty="0"/>
              <a:t>		</a:t>
            </a:r>
          </a:p>
          <a:p>
            <a:pPr eaLnBrk="1" hangingPunct="1">
              <a:lnSpc>
                <a:spcPct val="80000"/>
              </a:lnSpc>
              <a:buFont typeface="Wingdings" pitchFamily="2" charset="2"/>
              <a:buNone/>
              <a:defRPr/>
            </a:pPr>
            <a:endParaRPr lang="en-US" dirty="0"/>
          </a:p>
          <a:p>
            <a:pPr eaLnBrk="1" hangingPunct="1">
              <a:lnSpc>
                <a:spcPct val="80000"/>
              </a:lnSpc>
              <a:buFont typeface="Wingdings" pitchFamily="2" charset="2"/>
              <a:buNone/>
              <a:defRPr/>
            </a:pPr>
            <a:endParaRPr lang="en-US" dirty="0"/>
          </a:p>
          <a:p>
            <a:pPr algn="ctr" eaLnBrk="1" hangingPunct="1">
              <a:lnSpc>
                <a:spcPct val="80000"/>
              </a:lnSpc>
              <a:buFont typeface="Wingdings" pitchFamily="2" charset="2"/>
              <a:buNone/>
              <a:defRPr/>
            </a:pPr>
            <a:r>
              <a:rPr lang="en-US" sz="4050" dirty="0"/>
              <a:t>Sufficient?  Yes or No</a:t>
            </a:r>
          </a:p>
        </p:txBody>
      </p:sp>
      <p:sp>
        <p:nvSpPr>
          <p:cNvPr id="29700" name="Text Box 4">
            <a:extLst>
              <a:ext uri="{FF2B5EF4-FFF2-40B4-BE49-F238E27FC236}">
                <a16:creationId xmlns:a16="http://schemas.microsoft.com/office/drawing/2014/main" id="{CDE0B704-CDFA-F74F-A5FB-92ED7AF09FBA}"/>
              </a:ext>
            </a:extLst>
          </p:cNvPr>
          <p:cNvSpPr txBox="1">
            <a:spLocks noChangeArrowheads="1"/>
          </p:cNvSpPr>
          <p:nvPr/>
        </p:nvSpPr>
        <p:spPr bwMode="auto">
          <a:xfrm>
            <a:off x="1438275" y="2064545"/>
            <a:ext cx="6343650" cy="2769989"/>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spcBef>
                <a:spcPct val="50000"/>
              </a:spcBef>
            </a:pPr>
            <a:r>
              <a:rPr kumimoji="1" lang="en-US" altLang="en-US" sz="2100">
                <a:solidFill>
                  <a:srgbClr val="000099"/>
                </a:solidFill>
                <a:latin typeface="Arial" panose="020B0604020202020204" pitchFamily="34" charset="0"/>
              </a:rPr>
              <a:t>Schedule – Rating:</a:t>
            </a:r>
            <a:r>
              <a:rPr kumimoji="1" lang="en-US" altLang="en-US" sz="1800">
                <a:solidFill>
                  <a:srgbClr val="000099"/>
                </a:solidFill>
                <a:latin typeface="Arial" panose="020B0604020202020204" pitchFamily="34" charset="0"/>
              </a:rPr>
              <a:t> </a:t>
            </a:r>
            <a:r>
              <a:rPr kumimoji="1" lang="en-US" altLang="en-US" sz="2100">
                <a:solidFill>
                  <a:srgbClr val="9900FF"/>
                </a:solidFill>
                <a:latin typeface="Arial" panose="020B0604020202020204" pitchFamily="34" charset="0"/>
              </a:rPr>
              <a:t>Very Good</a:t>
            </a:r>
            <a:endParaRPr kumimoji="1" lang="en-US" altLang="en-US" sz="2100">
              <a:solidFill>
                <a:srgbClr val="000099"/>
              </a:solidFill>
              <a:latin typeface="Arial" panose="020B0604020202020204" pitchFamily="34" charset="0"/>
            </a:endParaRPr>
          </a:p>
          <a:p>
            <a:pPr algn="l" eaLnBrk="1" hangingPunct="1">
              <a:spcBef>
                <a:spcPct val="50000"/>
              </a:spcBef>
            </a:pPr>
            <a:r>
              <a:rPr kumimoji="1" lang="en-US" altLang="en-US" sz="1800">
                <a:solidFill>
                  <a:srgbClr val="000099"/>
                </a:solidFill>
                <a:latin typeface="Arial" panose="020B0604020202020204" pitchFamily="34" charset="0"/>
              </a:rPr>
              <a:t>In our opinion, the contractor has done really well in terms of schedule.  The Training Manager, Jack Jones is pleasant and easy to work with. He adapts to our schedule changes amazingly and never complains.  He also went above and beyond and fixed our printer and fax without charging the government and he continued to meet all the contract objectives in the interim.  Great job!</a:t>
            </a:r>
          </a:p>
        </p:txBody>
      </p:sp>
      <p:sp>
        <p:nvSpPr>
          <p:cNvPr id="29701" name="AutoShape 5">
            <a:extLst>
              <a:ext uri="{FF2B5EF4-FFF2-40B4-BE49-F238E27FC236}">
                <a16:creationId xmlns:a16="http://schemas.microsoft.com/office/drawing/2014/main" id="{23514679-89D5-384B-8485-D7556A1600F1}"/>
              </a:ext>
            </a:extLst>
          </p:cNvPr>
          <p:cNvSpPr>
            <a:spLocks noChangeArrowheads="1"/>
          </p:cNvSpPr>
          <p:nvPr/>
        </p:nvSpPr>
        <p:spPr bwMode="auto">
          <a:xfrm>
            <a:off x="1314450" y="4572001"/>
            <a:ext cx="342900" cy="365522"/>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9702" name="AutoShape 6">
            <a:extLst>
              <a:ext uri="{FF2B5EF4-FFF2-40B4-BE49-F238E27FC236}">
                <a16:creationId xmlns:a16="http://schemas.microsoft.com/office/drawing/2014/main" id="{1BA220B8-B053-BB4E-ABAD-93DF61E762C2}"/>
              </a:ext>
            </a:extLst>
          </p:cNvPr>
          <p:cNvSpPr>
            <a:spLocks noChangeArrowheads="1"/>
          </p:cNvSpPr>
          <p:nvPr/>
        </p:nvSpPr>
        <p:spPr bwMode="auto">
          <a:xfrm flipH="1">
            <a:off x="7486650" y="4572001"/>
            <a:ext cx="342900" cy="365522"/>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9703" name="AutoShape 7">
            <a:extLst>
              <a:ext uri="{FF2B5EF4-FFF2-40B4-BE49-F238E27FC236}">
                <a16:creationId xmlns:a16="http://schemas.microsoft.com/office/drawing/2014/main" id="{2705D03B-5293-2F44-8F04-F63949AACFC2}"/>
              </a:ext>
            </a:extLst>
          </p:cNvPr>
          <p:cNvSpPr>
            <a:spLocks noChangeArrowheads="1"/>
          </p:cNvSpPr>
          <p:nvPr/>
        </p:nvSpPr>
        <p:spPr bwMode="auto">
          <a:xfrm flipV="1">
            <a:off x="1314450" y="1943101"/>
            <a:ext cx="342900" cy="365522"/>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9704" name="AutoShape 8">
            <a:extLst>
              <a:ext uri="{FF2B5EF4-FFF2-40B4-BE49-F238E27FC236}">
                <a16:creationId xmlns:a16="http://schemas.microsoft.com/office/drawing/2014/main" id="{13E86702-C363-BC4D-A001-51E1DB8EFEA2}"/>
              </a:ext>
            </a:extLst>
          </p:cNvPr>
          <p:cNvSpPr>
            <a:spLocks noChangeArrowheads="1"/>
          </p:cNvSpPr>
          <p:nvPr/>
        </p:nvSpPr>
        <p:spPr bwMode="auto">
          <a:xfrm flipH="1" flipV="1">
            <a:off x="7524750" y="1943101"/>
            <a:ext cx="342900" cy="365522"/>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29705" name="Slide Number Placeholder 8">
            <a:extLst>
              <a:ext uri="{FF2B5EF4-FFF2-40B4-BE49-F238E27FC236}">
                <a16:creationId xmlns:a16="http://schemas.microsoft.com/office/drawing/2014/main" id="{99D8F857-9B26-9D45-9069-E4E607B8A71C}"/>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eaLnBrk="0" hangingPunct="0">
              <a:defRPr sz="1800" b="1">
                <a:solidFill>
                  <a:schemeClr val="tx1"/>
                </a:solidFill>
                <a:latin typeface="Century Gothic" panose="020B0502020202020204" pitchFamily="34" charset="0"/>
                <a:cs typeface="Times New Roman" panose="02020603050405020304" pitchFamily="18" charset="0"/>
              </a:defRPr>
            </a:lvl1pPr>
            <a:lvl2pPr eaLnBrk="0" hangingPunct="0">
              <a:defRPr sz="1800" b="1">
                <a:solidFill>
                  <a:schemeClr val="tx1"/>
                </a:solidFill>
                <a:latin typeface="Century Gothic" panose="020B0502020202020204" pitchFamily="34" charset="0"/>
                <a:cs typeface="Times New Roman" panose="02020603050405020304" pitchFamily="18" charset="0"/>
              </a:defRPr>
            </a:lvl2pPr>
            <a:lvl3pPr marL="857250" indent="-171450" eaLnBrk="0" hangingPunct="0">
              <a:defRPr sz="1800" b="1">
                <a:solidFill>
                  <a:schemeClr val="tx1"/>
                </a:solidFill>
                <a:latin typeface="Century Gothic" panose="020B0502020202020204" pitchFamily="34" charset="0"/>
                <a:cs typeface="Times New Roman" panose="02020603050405020304" pitchFamily="18" charset="0"/>
              </a:defRPr>
            </a:lvl3pPr>
            <a:lvl4pPr marL="1200150" indent="-171450" eaLnBrk="0" hangingPunct="0">
              <a:defRPr sz="1800" b="1">
                <a:solidFill>
                  <a:schemeClr val="tx1"/>
                </a:solidFill>
                <a:latin typeface="Century Gothic" panose="020B0502020202020204" pitchFamily="34" charset="0"/>
                <a:cs typeface="Times New Roman" panose="02020603050405020304" pitchFamily="18" charset="0"/>
              </a:defRPr>
            </a:lvl4pPr>
            <a:lvl5pPr marL="1543050" indent="-171450" eaLnBrk="0" hangingPunct="0">
              <a:defRPr sz="1800" b="1">
                <a:solidFill>
                  <a:schemeClr val="tx1"/>
                </a:solidFill>
                <a:latin typeface="Century Gothic" panose="020B0502020202020204" pitchFamily="34" charset="0"/>
                <a:cs typeface="Times New Roman" panose="02020603050405020304" pitchFamily="18" charset="0"/>
              </a:defRPr>
            </a:lvl5pPr>
            <a:lvl6pPr marL="18859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6pPr>
            <a:lvl7pPr marL="22288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7pPr>
            <a:lvl8pPr marL="25717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8pPr>
            <a:lvl9pPr marL="29146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9pPr>
          </a:lstStyle>
          <a:p>
            <a:pPr lvl="1" eaLnBrk="1" hangingPunct="1"/>
            <a:fld id="{59A3736D-B911-4242-B913-9682778FB311}" type="slidenum">
              <a:rPr lang="en-US" altLang="en-US" sz="1050" b="0">
                <a:solidFill>
                  <a:schemeClr val="bg1"/>
                </a:solidFill>
                <a:latin typeface="Tahoma" panose="020B0604030504040204" pitchFamily="34" charset="0"/>
              </a:rPr>
              <a:pPr lvl="1" eaLnBrk="1" hangingPunct="1"/>
              <a:t>23</a:t>
            </a:fld>
            <a:endParaRPr lang="en-US" altLang="en-US" sz="1050" b="0">
              <a:solidFill>
                <a:schemeClr val="bg1"/>
              </a:solidFill>
              <a:latin typeface="Tahoma" panose="020B0604030504040204" pitchFamily="34" charset="0"/>
            </a:endParaRPr>
          </a:p>
        </p:txBody>
      </p:sp>
    </p:spTree>
    <p:extLst>
      <p:ext uri="{BB962C8B-B14F-4D97-AF65-F5344CB8AC3E}">
        <p14:creationId xmlns:p14="http://schemas.microsoft.com/office/powerpoint/2010/main" val="143353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AF2E6B4C-BCC1-D44C-81C1-4A5255DB5AEE}"/>
              </a:ext>
            </a:extLst>
          </p:cNvPr>
          <p:cNvSpPr>
            <a:spLocks noGrp="1" noChangeArrowheads="1"/>
          </p:cNvSpPr>
          <p:nvPr>
            <p:ph type="title"/>
          </p:nvPr>
        </p:nvSpPr>
        <p:spPr>
          <a:xfrm>
            <a:off x="2861073" y="1085851"/>
            <a:ext cx="5254228" cy="273844"/>
          </a:xfrm>
        </p:spPr>
        <p:txBody>
          <a:bodyPr>
            <a:normAutofit fontScale="90000"/>
          </a:bodyPr>
          <a:lstStyle/>
          <a:p>
            <a:pPr eaLnBrk="1" hangingPunct="1">
              <a:defRPr/>
            </a:pPr>
            <a:r>
              <a:rPr lang="en-US"/>
              <a:t>Sample CPAR Narrative</a:t>
            </a:r>
          </a:p>
        </p:txBody>
      </p:sp>
      <p:sp>
        <p:nvSpPr>
          <p:cNvPr id="334851" name="Rectangle 3">
            <a:extLst>
              <a:ext uri="{FF2B5EF4-FFF2-40B4-BE49-F238E27FC236}">
                <a16:creationId xmlns:a16="http://schemas.microsoft.com/office/drawing/2014/main" id="{926229D6-331B-3045-BB94-5CE2AB2B6AFA}"/>
              </a:ext>
            </a:extLst>
          </p:cNvPr>
          <p:cNvSpPr>
            <a:spLocks noGrp="1" noChangeArrowheads="1"/>
          </p:cNvSpPr>
          <p:nvPr>
            <p:ph type="body" idx="1"/>
          </p:nvPr>
        </p:nvSpPr>
        <p:spPr>
          <a:xfrm>
            <a:off x="1371600" y="1600200"/>
            <a:ext cx="6629400" cy="400050"/>
          </a:xfrm>
        </p:spPr>
        <p:txBody>
          <a:bodyPr>
            <a:normAutofit fontScale="25000" lnSpcReduction="20000"/>
          </a:bodyPr>
          <a:lstStyle/>
          <a:p>
            <a:pPr algn="ctr" eaLnBrk="1" hangingPunct="1">
              <a:lnSpc>
                <a:spcPct val="80000"/>
              </a:lnSpc>
              <a:buFont typeface="Wingdings" pitchFamily="2" charset="2"/>
              <a:buNone/>
              <a:defRPr/>
            </a:pPr>
            <a:r>
              <a:rPr lang="en-US" sz="8400" dirty="0">
                <a:solidFill>
                  <a:schemeClr val="accent2"/>
                </a:solidFill>
                <a:effectLst>
                  <a:outerShdw blurRad="38100" dist="38100" dir="2700000" algn="tl">
                    <a:srgbClr val="000000"/>
                  </a:outerShdw>
                </a:effectLst>
              </a:rPr>
              <a:t>NOT Sufficient</a:t>
            </a:r>
            <a:r>
              <a:rPr lang="en-US" sz="8400" dirty="0"/>
              <a:t> </a:t>
            </a:r>
          </a:p>
          <a:p>
            <a:pPr algn="ctr" eaLnBrk="1" hangingPunct="1">
              <a:lnSpc>
                <a:spcPct val="80000"/>
              </a:lnSpc>
              <a:buFont typeface="Wingdings" pitchFamily="2" charset="2"/>
              <a:buNone/>
              <a:defRPr/>
            </a:pPr>
            <a:endParaRPr lang="en-US" sz="750" dirty="0"/>
          </a:p>
          <a:p>
            <a:pPr>
              <a:lnSpc>
                <a:spcPct val="100000"/>
              </a:lnSpc>
              <a:spcBef>
                <a:spcPct val="0"/>
              </a:spcBef>
              <a:buClrTx/>
              <a:buFontTx/>
              <a:buNone/>
              <a:defRPr/>
            </a:pPr>
            <a:endParaRPr kumimoji="1" lang="en-US" sz="1800" dirty="0">
              <a:latin typeface="Tahoma" pitchFamily="34" charset="0"/>
            </a:endParaRPr>
          </a:p>
          <a:p>
            <a:pPr>
              <a:lnSpc>
                <a:spcPct val="100000"/>
              </a:lnSpc>
              <a:spcBef>
                <a:spcPct val="0"/>
              </a:spcBef>
              <a:buClrTx/>
              <a:buFontTx/>
              <a:buNone/>
              <a:defRPr/>
            </a:pPr>
            <a:endParaRPr lang="en-US" sz="1800" dirty="0"/>
          </a:p>
          <a:p>
            <a:pPr eaLnBrk="1" hangingPunct="1">
              <a:lnSpc>
                <a:spcPct val="80000"/>
              </a:lnSpc>
              <a:buFont typeface="Wingdings" pitchFamily="2" charset="2"/>
              <a:buNone/>
              <a:defRPr/>
            </a:pPr>
            <a:r>
              <a:rPr lang="en-US" sz="1800" dirty="0"/>
              <a:t>		</a:t>
            </a:r>
          </a:p>
        </p:txBody>
      </p:sp>
      <p:sp>
        <p:nvSpPr>
          <p:cNvPr id="30724" name="Text Box 5">
            <a:extLst>
              <a:ext uri="{FF2B5EF4-FFF2-40B4-BE49-F238E27FC236}">
                <a16:creationId xmlns:a16="http://schemas.microsoft.com/office/drawing/2014/main" id="{EBA03650-8A84-BD42-8915-9173EDF336B8}"/>
              </a:ext>
            </a:extLst>
          </p:cNvPr>
          <p:cNvSpPr txBox="1">
            <a:spLocks noChangeArrowheads="1"/>
          </p:cNvSpPr>
          <p:nvPr/>
        </p:nvSpPr>
        <p:spPr bwMode="auto">
          <a:xfrm>
            <a:off x="1371600" y="3829051"/>
            <a:ext cx="5772150"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06400" eaLnBrk="0" hangingPunct="0">
              <a:defRPr sz="2400" b="1">
                <a:solidFill>
                  <a:schemeClr val="tx1"/>
                </a:solidFill>
                <a:latin typeface="Century Gothic" panose="020B0502020202020204" pitchFamily="34" charset="0"/>
                <a:cs typeface="Times New Roman" panose="02020603050405020304" pitchFamily="18" charset="0"/>
              </a:defRPr>
            </a:lvl1pPr>
            <a:lvl2pPr marL="52070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lnSpc>
                <a:spcPct val="80000"/>
              </a:lnSpc>
              <a:spcBef>
                <a:spcPct val="20000"/>
              </a:spcBef>
              <a:buClr>
                <a:schemeClr val="tx2"/>
              </a:buClr>
              <a:buFont typeface="Wingdings" pitchFamily="2" charset="2"/>
              <a:buNone/>
            </a:pPr>
            <a:endParaRPr lang="en-US" altLang="en-US" sz="1500" dirty="0">
              <a:solidFill>
                <a:schemeClr val="bg1"/>
              </a:solidFill>
              <a:latin typeface="Arial" panose="020B0604020202020204" pitchFamily="34" charset="0"/>
            </a:endParaRPr>
          </a:p>
          <a:p>
            <a:pPr algn="l" eaLnBrk="1" hangingPunct="1">
              <a:lnSpc>
                <a:spcPct val="80000"/>
              </a:lnSpc>
              <a:spcBef>
                <a:spcPct val="20000"/>
              </a:spcBef>
              <a:buClr>
                <a:schemeClr val="tx2"/>
              </a:buClr>
              <a:buFont typeface="Wingdings" pitchFamily="2" charset="2"/>
              <a:buNone/>
            </a:pPr>
            <a:r>
              <a:rPr lang="en-US" altLang="en-US" sz="1500" dirty="0">
                <a:latin typeface="Arial" panose="020B0604020202020204" pitchFamily="34" charset="0"/>
              </a:rPr>
              <a:t>Missing:</a:t>
            </a:r>
          </a:p>
          <a:p>
            <a:pPr lvl="1" algn="l" eaLnBrk="1" hangingPunct="1">
              <a:lnSpc>
                <a:spcPct val="90000"/>
              </a:lnSpc>
              <a:spcBef>
                <a:spcPct val="20000"/>
              </a:spcBef>
              <a:buClr>
                <a:schemeClr val="tx2"/>
              </a:buClr>
              <a:buFontTx/>
              <a:buChar char="–"/>
            </a:pPr>
            <a:r>
              <a:rPr lang="en-US" altLang="en-US" sz="1500" dirty="0">
                <a:latin typeface="Arial" panose="020B0604020202020204" pitchFamily="34" charset="0"/>
              </a:rPr>
              <a:t> Detail to Support Rating</a:t>
            </a:r>
          </a:p>
          <a:p>
            <a:pPr lvl="1" algn="l" eaLnBrk="1" hangingPunct="1">
              <a:lnSpc>
                <a:spcPct val="90000"/>
              </a:lnSpc>
              <a:spcBef>
                <a:spcPct val="20000"/>
              </a:spcBef>
              <a:buClr>
                <a:schemeClr val="tx2"/>
              </a:buClr>
              <a:buFontTx/>
              <a:buChar char="–"/>
            </a:pPr>
            <a:r>
              <a:rPr lang="en-US" altLang="en-US" sz="1500" dirty="0">
                <a:latin typeface="Arial" panose="020B0604020202020204" pitchFamily="34" charset="0"/>
              </a:rPr>
              <a:t> Supporting Documentation / Metrics</a:t>
            </a:r>
          </a:p>
          <a:p>
            <a:pPr lvl="1" algn="l" eaLnBrk="1" hangingPunct="1">
              <a:lnSpc>
                <a:spcPct val="90000"/>
              </a:lnSpc>
              <a:spcBef>
                <a:spcPct val="20000"/>
              </a:spcBef>
              <a:buClr>
                <a:schemeClr val="tx2"/>
              </a:buClr>
              <a:buFontTx/>
              <a:buChar char="–"/>
            </a:pPr>
            <a:r>
              <a:rPr lang="en-US" altLang="en-US" sz="1500" dirty="0">
                <a:latin typeface="Arial" panose="020B0604020202020204" pitchFamily="34" charset="0"/>
              </a:rPr>
              <a:t> Additional Issues: </a:t>
            </a:r>
          </a:p>
          <a:p>
            <a:pPr lvl="1" algn="l" eaLnBrk="1" hangingPunct="1">
              <a:lnSpc>
                <a:spcPct val="90000"/>
              </a:lnSpc>
              <a:spcBef>
                <a:spcPct val="20000"/>
              </a:spcBef>
              <a:buClr>
                <a:schemeClr val="tx2"/>
              </a:buClr>
            </a:pPr>
            <a:r>
              <a:rPr lang="en-US" altLang="en-US" sz="1500" dirty="0">
                <a:latin typeface="Arial" panose="020B0604020202020204" pitchFamily="34" charset="0"/>
              </a:rPr>
              <a:t>Using Individual’s Name</a:t>
            </a:r>
            <a:r>
              <a:rPr lang="en-US" altLang="en-US" sz="1500" dirty="0">
                <a:solidFill>
                  <a:schemeClr val="bg1"/>
                </a:solidFill>
                <a:latin typeface="Arial" panose="020B0604020202020204" pitchFamily="34" charset="0"/>
              </a:rPr>
              <a:t/>
            </a:r>
            <a:br>
              <a:rPr lang="en-US" altLang="en-US" sz="1500" dirty="0">
                <a:solidFill>
                  <a:schemeClr val="bg1"/>
                </a:solidFill>
                <a:latin typeface="Arial" panose="020B0604020202020204" pitchFamily="34" charset="0"/>
              </a:rPr>
            </a:br>
            <a:r>
              <a:rPr lang="en-US" altLang="en-US" sz="1500" dirty="0">
                <a:solidFill>
                  <a:schemeClr val="bg1"/>
                </a:solidFill>
                <a:latin typeface="Arial" panose="020B0604020202020204" pitchFamily="34" charset="0"/>
              </a:rPr>
              <a:t>Outside Contract Scope 		</a:t>
            </a:r>
          </a:p>
          <a:p>
            <a:pPr lvl="1" algn="l" eaLnBrk="1" hangingPunct="1">
              <a:lnSpc>
                <a:spcPct val="90000"/>
              </a:lnSpc>
              <a:spcBef>
                <a:spcPct val="20000"/>
              </a:spcBef>
              <a:buClr>
                <a:schemeClr val="tx2"/>
              </a:buClr>
            </a:pPr>
            <a:r>
              <a:rPr lang="en-US" altLang="en-US" sz="1500" dirty="0">
                <a:solidFill>
                  <a:schemeClr val="bg1"/>
                </a:solidFill>
                <a:latin typeface="Arial" panose="020B0604020202020204" pitchFamily="34" charset="0"/>
              </a:rPr>
              <a:t>Subjective Phrases</a:t>
            </a:r>
          </a:p>
          <a:p>
            <a:pPr eaLnBrk="1" hangingPunct="1">
              <a:spcBef>
                <a:spcPct val="50000"/>
              </a:spcBef>
            </a:pPr>
            <a:endParaRPr lang="en-US" altLang="en-US" sz="1500" dirty="0"/>
          </a:p>
        </p:txBody>
      </p:sp>
      <p:sp>
        <p:nvSpPr>
          <p:cNvPr id="30725" name="Text Box 6">
            <a:extLst>
              <a:ext uri="{FF2B5EF4-FFF2-40B4-BE49-F238E27FC236}">
                <a16:creationId xmlns:a16="http://schemas.microsoft.com/office/drawing/2014/main" id="{EAD0213F-E2B9-4740-AB0D-6E3FFD937217}"/>
              </a:ext>
            </a:extLst>
          </p:cNvPr>
          <p:cNvSpPr txBox="1">
            <a:spLocks noChangeArrowheads="1"/>
          </p:cNvSpPr>
          <p:nvPr/>
        </p:nvSpPr>
        <p:spPr bwMode="auto">
          <a:xfrm>
            <a:off x="1438275" y="2064545"/>
            <a:ext cx="6343650" cy="1823576"/>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spcBef>
                <a:spcPct val="50000"/>
              </a:spcBef>
            </a:pPr>
            <a:r>
              <a:rPr kumimoji="1" lang="en-US" altLang="en-US" sz="1500">
                <a:solidFill>
                  <a:srgbClr val="000099"/>
                </a:solidFill>
                <a:latin typeface="Arial" panose="020B0604020202020204" pitchFamily="34" charset="0"/>
              </a:rPr>
              <a:t>Schedule – Rating: </a:t>
            </a:r>
            <a:r>
              <a:rPr kumimoji="1" lang="en-US" altLang="en-US" sz="1500">
                <a:solidFill>
                  <a:srgbClr val="9900FF"/>
                </a:solidFill>
                <a:latin typeface="Arial" panose="020B0604020202020204" pitchFamily="34" charset="0"/>
              </a:rPr>
              <a:t>Very Good</a:t>
            </a:r>
            <a:endParaRPr kumimoji="1" lang="en-US" altLang="en-US" sz="1500">
              <a:solidFill>
                <a:srgbClr val="000099"/>
              </a:solidFill>
              <a:latin typeface="Arial" panose="020B0604020202020204" pitchFamily="34" charset="0"/>
            </a:endParaRPr>
          </a:p>
          <a:p>
            <a:pPr algn="l" eaLnBrk="1" hangingPunct="1">
              <a:spcBef>
                <a:spcPct val="50000"/>
              </a:spcBef>
            </a:pPr>
            <a:r>
              <a:rPr kumimoji="1" lang="en-US" altLang="en-US" sz="1500">
                <a:solidFill>
                  <a:srgbClr val="000099"/>
                </a:solidFill>
                <a:latin typeface="Arial" panose="020B0604020202020204" pitchFamily="34" charset="0"/>
              </a:rPr>
              <a:t>In our opinion, the contractor has done really well in terms of schedule.  The Training Manager, Jack Jones is pleasant and easy to work with. He adapts to our schedule changes amazingly and never complains.  He also went above and beyond and fixed our printer and fax without charging the government and he continued to meet all the contract objectives in the interim.  Great job!</a:t>
            </a:r>
          </a:p>
        </p:txBody>
      </p:sp>
      <p:sp>
        <p:nvSpPr>
          <p:cNvPr id="30726" name="AutoShape 7">
            <a:extLst>
              <a:ext uri="{FF2B5EF4-FFF2-40B4-BE49-F238E27FC236}">
                <a16:creationId xmlns:a16="http://schemas.microsoft.com/office/drawing/2014/main" id="{B2D13460-DFB6-1741-B0B4-C6CCD3528EB7}"/>
              </a:ext>
            </a:extLst>
          </p:cNvPr>
          <p:cNvSpPr>
            <a:spLocks noChangeArrowheads="1"/>
          </p:cNvSpPr>
          <p:nvPr/>
        </p:nvSpPr>
        <p:spPr bwMode="auto">
          <a:xfrm>
            <a:off x="1314450" y="3577828"/>
            <a:ext cx="342900" cy="365522"/>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0727" name="AutoShape 8">
            <a:extLst>
              <a:ext uri="{FF2B5EF4-FFF2-40B4-BE49-F238E27FC236}">
                <a16:creationId xmlns:a16="http://schemas.microsoft.com/office/drawing/2014/main" id="{205DAAF3-F34B-1D4E-8FB8-3C4326FB2C5D}"/>
              </a:ext>
            </a:extLst>
          </p:cNvPr>
          <p:cNvSpPr>
            <a:spLocks noChangeArrowheads="1"/>
          </p:cNvSpPr>
          <p:nvPr/>
        </p:nvSpPr>
        <p:spPr bwMode="auto">
          <a:xfrm flipH="1">
            <a:off x="7486650" y="3577828"/>
            <a:ext cx="342900" cy="365522"/>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0728" name="AutoShape 9">
            <a:extLst>
              <a:ext uri="{FF2B5EF4-FFF2-40B4-BE49-F238E27FC236}">
                <a16:creationId xmlns:a16="http://schemas.microsoft.com/office/drawing/2014/main" id="{8E58851D-E3AD-654D-B221-D6D2B78D349E}"/>
              </a:ext>
            </a:extLst>
          </p:cNvPr>
          <p:cNvSpPr>
            <a:spLocks noChangeArrowheads="1"/>
          </p:cNvSpPr>
          <p:nvPr/>
        </p:nvSpPr>
        <p:spPr bwMode="auto">
          <a:xfrm flipV="1">
            <a:off x="1314450" y="1943101"/>
            <a:ext cx="342900" cy="365522"/>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0729" name="AutoShape 10">
            <a:extLst>
              <a:ext uri="{FF2B5EF4-FFF2-40B4-BE49-F238E27FC236}">
                <a16:creationId xmlns:a16="http://schemas.microsoft.com/office/drawing/2014/main" id="{09509BC7-102C-694A-A623-1B60F0247D42}"/>
              </a:ext>
            </a:extLst>
          </p:cNvPr>
          <p:cNvSpPr>
            <a:spLocks noChangeArrowheads="1"/>
          </p:cNvSpPr>
          <p:nvPr/>
        </p:nvSpPr>
        <p:spPr bwMode="auto">
          <a:xfrm flipH="1" flipV="1">
            <a:off x="7524750" y="1943101"/>
            <a:ext cx="342900" cy="365522"/>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pic>
        <p:nvPicPr>
          <p:cNvPr id="30730" name="Picture 11">
            <a:extLst>
              <a:ext uri="{FF2B5EF4-FFF2-40B4-BE49-F238E27FC236}">
                <a16:creationId xmlns:a16="http://schemas.microsoft.com/office/drawing/2014/main" id="{F32208FE-F14E-C941-A934-ED21AACFE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114800"/>
            <a:ext cx="86796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Slide Number Placeholder 10">
            <a:extLst>
              <a:ext uri="{FF2B5EF4-FFF2-40B4-BE49-F238E27FC236}">
                <a16:creationId xmlns:a16="http://schemas.microsoft.com/office/drawing/2014/main" id="{B9691603-E152-D343-9DAB-66C2432B233D}"/>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eaLnBrk="0" hangingPunct="0">
              <a:defRPr sz="1800" b="1">
                <a:solidFill>
                  <a:schemeClr val="tx1"/>
                </a:solidFill>
                <a:latin typeface="Century Gothic" panose="020B0502020202020204" pitchFamily="34" charset="0"/>
                <a:cs typeface="Times New Roman" panose="02020603050405020304" pitchFamily="18" charset="0"/>
              </a:defRPr>
            </a:lvl1pPr>
            <a:lvl2pPr eaLnBrk="0" hangingPunct="0">
              <a:defRPr sz="1800" b="1">
                <a:solidFill>
                  <a:schemeClr val="tx1"/>
                </a:solidFill>
                <a:latin typeface="Century Gothic" panose="020B0502020202020204" pitchFamily="34" charset="0"/>
                <a:cs typeface="Times New Roman" panose="02020603050405020304" pitchFamily="18" charset="0"/>
              </a:defRPr>
            </a:lvl2pPr>
            <a:lvl3pPr marL="857250" indent="-171450" eaLnBrk="0" hangingPunct="0">
              <a:defRPr sz="1800" b="1">
                <a:solidFill>
                  <a:schemeClr val="tx1"/>
                </a:solidFill>
                <a:latin typeface="Century Gothic" panose="020B0502020202020204" pitchFamily="34" charset="0"/>
                <a:cs typeface="Times New Roman" panose="02020603050405020304" pitchFamily="18" charset="0"/>
              </a:defRPr>
            </a:lvl3pPr>
            <a:lvl4pPr marL="1200150" indent="-171450" eaLnBrk="0" hangingPunct="0">
              <a:defRPr sz="1800" b="1">
                <a:solidFill>
                  <a:schemeClr val="tx1"/>
                </a:solidFill>
                <a:latin typeface="Century Gothic" panose="020B0502020202020204" pitchFamily="34" charset="0"/>
                <a:cs typeface="Times New Roman" panose="02020603050405020304" pitchFamily="18" charset="0"/>
              </a:defRPr>
            </a:lvl4pPr>
            <a:lvl5pPr marL="1543050" indent="-171450" eaLnBrk="0" hangingPunct="0">
              <a:defRPr sz="1800" b="1">
                <a:solidFill>
                  <a:schemeClr val="tx1"/>
                </a:solidFill>
                <a:latin typeface="Century Gothic" panose="020B0502020202020204" pitchFamily="34" charset="0"/>
                <a:cs typeface="Times New Roman" panose="02020603050405020304" pitchFamily="18" charset="0"/>
              </a:defRPr>
            </a:lvl5pPr>
            <a:lvl6pPr marL="18859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6pPr>
            <a:lvl7pPr marL="22288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7pPr>
            <a:lvl8pPr marL="25717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8pPr>
            <a:lvl9pPr marL="29146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9pPr>
          </a:lstStyle>
          <a:p>
            <a:pPr lvl="1" eaLnBrk="1" hangingPunct="1"/>
            <a:fld id="{F0F26F44-AD97-4441-92B0-9647EAEE7748}" type="slidenum">
              <a:rPr lang="en-US" altLang="en-US" sz="1050" b="0">
                <a:solidFill>
                  <a:schemeClr val="bg1"/>
                </a:solidFill>
                <a:latin typeface="Tahoma" panose="020B0604030504040204" pitchFamily="34" charset="0"/>
              </a:rPr>
              <a:pPr lvl="1" eaLnBrk="1" hangingPunct="1"/>
              <a:t>24</a:t>
            </a:fld>
            <a:endParaRPr lang="en-US" altLang="en-US" sz="1050" b="0">
              <a:solidFill>
                <a:schemeClr val="bg1"/>
              </a:solidFill>
              <a:latin typeface="Tahoma" panose="020B0604030504040204" pitchFamily="34" charset="0"/>
            </a:endParaRPr>
          </a:p>
        </p:txBody>
      </p:sp>
    </p:spTree>
    <p:extLst>
      <p:ext uri="{BB962C8B-B14F-4D97-AF65-F5344CB8AC3E}">
        <p14:creationId xmlns:p14="http://schemas.microsoft.com/office/powerpoint/2010/main" val="2340418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AB4B8A0-1904-2545-A728-64FB408B5F83}"/>
              </a:ext>
            </a:extLst>
          </p:cNvPr>
          <p:cNvSpPr>
            <a:spLocks noGrp="1" noChangeArrowheads="1"/>
          </p:cNvSpPr>
          <p:nvPr>
            <p:ph type="body" idx="1"/>
          </p:nvPr>
        </p:nvSpPr>
        <p:spPr>
          <a:xfrm>
            <a:off x="1257300" y="1771650"/>
            <a:ext cx="6629400" cy="4057650"/>
          </a:xfrm>
        </p:spPr>
        <p:txBody>
          <a:bodyPr/>
          <a:lstStyle/>
          <a:p>
            <a:pPr algn="ctr" eaLnBrk="1" hangingPunct="1">
              <a:buFont typeface="Wingdings" pitchFamily="2" charset="2"/>
              <a:buNone/>
            </a:pPr>
            <a:r>
              <a:rPr lang="en-US" altLang="en-US" sz="2700">
                <a:solidFill>
                  <a:schemeClr val="accent2"/>
                </a:solidFill>
              </a:rPr>
              <a:t>Statements to Avoid</a:t>
            </a:r>
          </a:p>
          <a:p>
            <a:pPr algn="ctr" eaLnBrk="1" hangingPunct="1">
              <a:buFont typeface="Wingdings" pitchFamily="2" charset="2"/>
              <a:buNone/>
            </a:pPr>
            <a:endParaRPr lang="en-US" altLang="en-US" sz="1350">
              <a:solidFill>
                <a:schemeClr val="tx2"/>
              </a:solidFill>
            </a:endParaRPr>
          </a:p>
        </p:txBody>
      </p:sp>
      <p:sp>
        <p:nvSpPr>
          <p:cNvPr id="336899" name="Rectangle 3">
            <a:extLst>
              <a:ext uri="{FF2B5EF4-FFF2-40B4-BE49-F238E27FC236}">
                <a16:creationId xmlns:a16="http://schemas.microsoft.com/office/drawing/2014/main" id="{568E8BE9-636C-DE42-A15D-227946DDE690}"/>
              </a:ext>
            </a:extLst>
          </p:cNvPr>
          <p:cNvSpPr>
            <a:spLocks noChangeArrowheads="1"/>
          </p:cNvSpPr>
          <p:nvPr/>
        </p:nvSpPr>
        <p:spPr bwMode="auto">
          <a:xfrm>
            <a:off x="2746773" y="1085850"/>
            <a:ext cx="4111228" cy="285750"/>
          </a:xfrm>
          <a:prstGeom prst="rect">
            <a:avLst/>
          </a:prstGeom>
          <a:noFill/>
          <a:ln w="9525">
            <a:noFill/>
            <a:miter lim="800000"/>
            <a:headEnd/>
            <a:tailEnd/>
          </a:ln>
          <a:effectLst/>
        </p:spPr>
        <p:txBody>
          <a:bodyPr lIns="69056" tIns="34529" rIns="69056" bIns="34529" anchor="ctr"/>
          <a:lstStyle/>
          <a:p>
            <a:pPr>
              <a:defRPr/>
            </a:pPr>
            <a:r>
              <a:rPr lang="en-US" sz="2400" dirty="0">
                <a:effectLst>
                  <a:outerShdw blurRad="38100" dist="38100" dir="2700000" algn="tl">
                    <a:srgbClr val="000000"/>
                  </a:outerShdw>
                </a:effectLst>
                <a:latin typeface="Arial" charset="0"/>
              </a:rPr>
              <a:t>      Sample Narrative</a:t>
            </a:r>
          </a:p>
        </p:txBody>
      </p:sp>
      <p:sp>
        <p:nvSpPr>
          <p:cNvPr id="31748" name="Text Box 4">
            <a:extLst>
              <a:ext uri="{FF2B5EF4-FFF2-40B4-BE49-F238E27FC236}">
                <a16:creationId xmlns:a16="http://schemas.microsoft.com/office/drawing/2014/main" id="{B8B280CC-D042-934B-A108-0CFDFCE3297C}"/>
              </a:ext>
            </a:extLst>
          </p:cNvPr>
          <p:cNvSpPr txBox="1">
            <a:spLocks noChangeArrowheads="1"/>
          </p:cNvSpPr>
          <p:nvPr/>
        </p:nvSpPr>
        <p:spPr bwMode="auto">
          <a:xfrm>
            <a:off x="857250" y="2343150"/>
            <a:ext cx="4114800"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lnSpc>
                <a:spcPct val="80000"/>
              </a:lnSpc>
              <a:spcBef>
                <a:spcPct val="20000"/>
              </a:spcBef>
              <a:buClr>
                <a:schemeClr val="tx2"/>
              </a:buClr>
              <a:buSzPct val="125000"/>
              <a:buFont typeface="Wingdings 2" pitchFamily="2" charset="2"/>
              <a:buChar char="Ñ"/>
            </a:pPr>
            <a:endParaRPr lang="en-US" altLang="en-US" sz="2100" dirty="0">
              <a:solidFill>
                <a:schemeClr val="bg1"/>
              </a:solidFill>
              <a:latin typeface="Arial" panose="020B0604020202020204" pitchFamily="34" charset="0"/>
            </a:endParaRPr>
          </a:p>
          <a:p>
            <a:pPr lvl="1" algn="l" eaLnBrk="1" hangingPunct="1">
              <a:lnSpc>
                <a:spcPct val="90000"/>
              </a:lnSpc>
              <a:spcBef>
                <a:spcPct val="20000"/>
              </a:spcBef>
              <a:buClr>
                <a:schemeClr val="tx2"/>
              </a:buClr>
              <a:buSzPct val="125000"/>
              <a:buFont typeface="Wingdings 2" pitchFamily="2" charset="2"/>
              <a:buChar char="Ñ"/>
            </a:pPr>
            <a:r>
              <a:rPr lang="en-US" altLang="en-US" sz="2100" dirty="0">
                <a:solidFill>
                  <a:schemeClr val="bg1"/>
                </a:solidFill>
                <a:latin typeface="Arial" panose="020B0604020202020204" pitchFamily="34" charset="0"/>
              </a:rPr>
              <a:t> </a:t>
            </a:r>
            <a:r>
              <a:rPr lang="en-US" altLang="en-US" sz="2100" dirty="0">
                <a:latin typeface="Arial" panose="020B0604020202020204" pitchFamily="34" charset="0"/>
              </a:rPr>
              <a:t>Outside Contract Scope</a:t>
            </a:r>
            <a:br>
              <a:rPr lang="en-US" altLang="en-US" sz="2100" dirty="0">
                <a:latin typeface="Arial" panose="020B0604020202020204" pitchFamily="34" charset="0"/>
              </a:rPr>
            </a:br>
            <a:endParaRPr lang="en-US" altLang="en-US" sz="2100" dirty="0">
              <a:latin typeface="Arial" panose="020B0604020202020204" pitchFamily="34" charset="0"/>
            </a:endParaRPr>
          </a:p>
          <a:p>
            <a:pPr lvl="1" algn="l" eaLnBrk="1" hangingPunct="1">
              <a:lnSpc>
                <a:spcPct val="90000"/>
              </a:lnSpc>
              <a:spcBef>
                <a:spcPct val="20000"/>
              </a:spcBef>
              <a:buClr>
                <a:schemeClr val="tx2"/>
              </a:buClr>
              <a:buSzPct val="125000"/>
              <a:buFont typeface="Wingdings 2" pitchFamily="2" charset="2"/>
              <a:buChar char="Ñ"/>
            </a:pPr>
            <a:r>
              <a:rPr lang="en-US" altLang="en-US" sz="2100" dirty="0">
                <a:latin typeface="Arial" panose="020B0604020202020204" pitchFamily="34" charset="0"/>
              </a:rPr>
              <a:t> In Our Opinion</a:t>
            </a:r>
            <a:br>
              <a:rPr lang="en-US" altLang="en-US" sz="2100" dirty="0">
                <a:latin typeface="Arial" panose="020B0604020202020204" pitchFamily="34" charset="0"/>
              </a:rPr>
            </a:br>
            <a:endParaRPr lang="en-US" altLang="en-US" sz="2100" dirty="0">
              <a:latin typeface="Arial" panose="020B0604020202020204" pitchFamily="34" charset="0"/>
            </a:endParaRPr>
          </a:p>
          <a:p>
            <a:pPr lvl="1" algn="l" eaLnBrk="1" hangingPunct="1">
              <a:lnSpc>
                <a:spcPct val="90000"/>
              </a:lnSpc>
              <a:spcBef>
                <a:spcPct val="20000"/>
              </a:spcBef>
              <a:buClr>
                <a:schemeClr val="tx2"/>
              </a:buClr>
              <a:buSzPct val="125000"/>
              <a:buFont typeface="Wingdings 2" pitchFamily="2" charset="2"/>
              <a:buChar char="Ñ"/>
            </a:pPr>
            <a:r>
              <a:rPr lang="en-US" altLang="en-US" sz="2100" dirty="0">
                <a:latin typeface="Arial" panose="020B0604020202020204" pitchFamily="34" charset="0"/>
              </a:rPr>
              <a:t> It Appeared</a:t>
            </a:r>
            <a:br>
              <a:rPr lang="en-US" altLang="en-US" sz="2100" dirty="0">
                <a:latin typeface="Arial" panose="020B0604020202020204" pitchFamily="34" charset="0"/>
              </a:rPr>
            </a:br>
            <a:endParaRPr lang="en-US" altLang="en-US" sz="2100" dirty="0">
              <a:latin typeface="Arial" panose="020B0604020202020204" pitchFamily="34" charset="0"/>
            </a:endParaRPr>
          </a:p>
          <a:p>
            <a:pPr lvl="1" algn="l" eaLnBrk="1" hangingPunct="1">
              <a:lnSpc>
                <a:spcPct val="90000"/>
              </a:lnSpc>
              <a:spcBef>
                <a:spcPct val="20000"/>
              </a:spcBef>
              <a:buClr>
                <a:schemeClr val="tx2"/>
              </a:buClr>
              <a:buSzPct val="125000"/>
              <a:buFont typeface="Wingdings 2" pitchFamily="2" charset="2"/>
              <a:buChar char="Ñ"/>
            </a:pPr>
            <a:r>
              <a:rPr lang="en-US" altLang="en-US" sz="2100" dirty="0">
                <a:latin typeface="Arial" panose="020B0604020202020204" pitchFamily="34" charset="0"/>
              </a:rPr>
              <a:t> We Believe</a:t>
            </a:r>
            <a:r>
              <a:rPr lang="en-US" altLang="en-US" sz="2100" dirty="0">
                <a:solidFill>
                  <a:schemeClr val="bg1"/>
                </a:solidFill>
                <a:latin typeface="Arial" panose="020B0604020202020204" pitchFamily="34" charset="0"/>
              </a:rPr>
              <a:t/>
            </a:r>
            <a:br>
              <a:rPr lang="en-US" altLang="en-US" sz="2100" dirty="0">
                <a:solidFill>
                  <a:schemeClr val="bg1"/>
                </a:solidFill>
                <a:latin typeface="Arial" panose="020B0604020202020204" pitchFamily="34" charset="0"/>
              </a:rPr>
            </a:br>
            <a:endParaRPr lang="en-US" altLang="en-US" sz="2100" dirty="0"/>
          </a:p>
        </p:txBody>
      </p:sp>
      <p:sp>
        <p:nvSpPr>
          <p:cNvPr id="31749" name="Text Box 5">
            <a:extLst>
              <a:ext uri="{FF2B5EF4-FFF2-40B4-BE49-F238E27FC236}">
                <a16:creationId xmlns:a16="http://schemas.microsoft.com/office/drawing/2014/main" id="{A08664AF-4CA7-344D-AC64-5D5DFB576022}"/>
              </a:ext>
            </a:extLst>
          </p:cNvPr>
          <p:cNvSpPr txBox="1">
            <a:spLocks noChangeArrowheads="1"/>
          </p:cNvSpPr>
          <p:nvPr/>
        </p:nvSpPr>
        <p:spPr bwMode="auto">
          <a:xfrm>
            <a:off x="4457700" y="2370536"/>
            <a:ext cx="3600450"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lnSpc>
                <a:spcPct val="80000"/>
              </a:lnSpc>
              <a:spcBef>
                <a:spcPct val="20000"/>
              </a:spcBef>
              <a:buClr>
                <a:schemeClr val="tx2"/>
              </a:buClr>
              <a:buSzPct val="125000"/>
              <a:buFont typeface="Wingdings 2" pitchFamily="2" charset="2"/>
              <a:buChar char="Ñ"/>
            </a:pPr>
            <a:endParaRPr lang="en-US" altLang="en-US" sz="2100" dirty="0">
              <a:solidFill>
                <a:schemeClr val="bg1"/>
              </a:solidFill>
              <a:latin typeface="Arial" panose="020B0604020202020204" pitchFamily="34" charset="0"/>
            </a:endParaRPr>
          </a:p>
          <a:p>
            <a:pPr lvl="1" algn="l" eaLnBrk="1" hangingPunct="1">
              <a:lnSpc>
                <a:spcPct val="90000"/>
              </a:lnSpc>
              <a:spcBef>
                <a:spcPct val="20000"/>
              </a:spcBef>
              <a:buClr>
                <a:schemeClr val="tx2"/>
              </a:buClr>
              <a:buSzPct val="125000"/>
              <a:buFont typeface="Wingdings 2" pitchFamily="2" charset="2"/>
              <a:buChar char="Ñ"/>
            </a:pPr>
            <a:r>
              <a:rPr lang="en-US" altLang="en-US" sz="2100" dirty="0">
                <a:solidFill>
                  <a:schemeClr val="bg1"/>
                </a:solidFill>
                <a:latin typeface="Arial" panose="020B0604020202020204" pitchFamily="34" charset="0"/>
              </a:rPr>
              <a:t> </a:t>
            </a:r>
            <a:r>
              <a:rPr lang="en-US" altLang="en-US" sz="2100" dirty="0">
                <a:latin typeface="Arial" panose="020B0604020202020204" pitchFamily="34" charset="0"/>
              </a:rPr>
              <a:t>We Hope</a:t>
            </a:r>
            <a:br>
              <a:rPr lang="en-US" altLang="en-US" sz="2100" dirty="0">
                <a:latin typeface="Arial" panose="020B0604020202020204" pitchFamily="34" charset="0"/>
              </a:rPr>
            </a:br>
            <a:endParaRPr lang="en-US" altLang="en-US" sz="2100" dirty="0">
              <a:latin typeface="Arial" panose="020B0604020202020204" pitchFamily="34" charset="0"/>
            </a:endParaRPr>
          </a:p>
          <a:p>
            <a:pPr lvl="1" algn="l" eaLnBrk="1" hangingPunct="1">
              <a:lnSpc>
                <a:spcPct val="90000"/>
              </a:lnSpc>
              <a:spcBef>
                <a:spcPct val="20000"/>
              </a:spcBef>
              <a:buClr>
                <a:schemeClr val="tx2"/>
              </a:buClr>
              <a:buSzPct val="125000"/>
              <a:buFont typeface="Wingdings 2" pitchFamily="2" charset="2"/>
              <a:buChar char="Ñ"/>
            </a:pPr>
            <a:r>
              <a:rPr lang="en-US" altLang="en-US" sz="2100" dirty="0">
                <a:latin typeface="Arial" panose="020B0604020202020204" pitchFamily="34" charset="0"/>
              </a:rPr>
              <a:t> We Were Not Happy</a:t>
            </a:r>
            <a:br>
              <a:rPr lang="en-US" altLang="en-US" sz="2100" dirty="0">
                <a:latin typeface="Arial" panose="020B0604020202020204" pitchFamily="34" charset="0"/>
              </a:rPr>
            </a:br>
            <a:endParaRPr lang="en-US" altLang="en-US" sz="2100" dirty="0">
              <a:latin typeface="Arial" panose="020B0604020202020204" pitchFamily="34" charset="0"/>
            </a:endParaRPr>
          </a:p>
          <a:p>
            <a:pPr lvl="1" algn="l" eaLnBrk="1" hangingPunct="1">
              <a:lnSpc>
                <a:spcPct val="90000"/>
              </a:lnSpc>
              <a:spcBef>
                <a:spcPct val="20000"/>
              </a:spcBef>
              <a:buClr>
                <a:schemeClr val="tx2"/>
              </a:buClr>
              <a:buSzPct val="125000"/>
              <a:buFont typeface="Wingdings 2" pitchFamily="2" charset="2"/>
              <a:buChar char="Ñ"/>
            </a:pPr>
            <a:r>
              <a:rPr lang="en-US" altLang="en-US" sz="2100" dirty="0">
                <a:latin typeface="Arial" panose="020B0604020202020204" pitchFamily="34" charset="0"/>
              </a:rPr>
              <a:t> We Did Not Like</a:t>
            </a:r>
            <a:br>
              <a:rPr lang="en-US" altLang="en-US" sz="2100" dirty="0">
                <a:latin typeface="Arial" panose="020B0604020202020204" pitchFamily="34" charset="0"/>
              </a:rPr>
            </a:br>
            <a:endParaRPr lang="en-US" altLang="en-US" sz="2100" dirty="0">
              <a:latin typeface="Arial" panose="020B0604020202020204" pitchFamily="34" charset="0"/>
            </a:endParaRPr>
          </a:p>
          <a:p>
            <a:pPr lvl="1" algn="l" eaLnBrk="1" hangingPunct="1">
              <a:lnSpc>
                <a:spcPct val="90000"/>
              </a:lnSpc>
              <a:spcBef>
                <a:spcPct val="20000"/>
              </a:spcBef>
              <a:buClr>
                <a:schemeClr val="tx2"/>
              </a:buClr>
              <a:buSzPct val="125000"/>
              <a:buFont typeface="Wingdings 2" pitchFamily="2" charset="2"/>
              <a:buChar char="Ñ"/>
            </a:pPr>
            <a:r>
              <a:rPr lang="en-US" altLang="en-US" sz="2100" dirty="0">
                <a:latin typeface="Arial" panose="020B0604020202020204" pitchFamily="34" charset="0"/>
              </a:rPr>
              <a:t> We Think</a:t>
            </a:r>
            <a:br>
              <a:rPr lang="en-US" altLang="en-US" sz="2100" dirty="0">
                <a:latin typeface="Arial" panose="020B0604020202020204" pitchFamily="34" charset="0"/>
              </a:rPr>
            </a:br>
            <a:endParaRPr lang="en-US" altLang="en-US" sz="2100" dirty="0"/>
          </a:p>
        </p:txBody>
      </p:sp>
      <p:sp>
        <p:nvSpPr>
          <p:cNvPr id="31750" name="Slide Number Placeholder 5">
            <a:extLst>
              <a:ext uri="{FF2B5EF4-FFF2-40B4-BE49-F238E27FC236}">
                <a16:creationId xmlns:a16="http://schemas.microsoft.com/office/drawing/2014/main" id="{D812E4BD-9D56-A34E-8697-4739B916AAF4}"/>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eaLnBrk="0" hangingPunct="0">
              <a:defRPr sz="1800" b="1">
                <a:solidFill>
                  <a:schemeClr val="tx1"/>
                </a:solidFill>
                <a:latin typeface="Century Gothic" panose="020B0502020202020204" pitchFamily="34" charset="0"/>
                <a:cs typeface="Times New Roman" panose="02020603050405020304" pitchFamily="18" charset="0"/>
              </a:defRPr>
            </a:lvl1pPr>
            <a:lvl2pPr eaLnBrk="0" hangingPunct="0">
              <a:defRPr sz="1800" b="1">
                <a:solidFill>
                  <a:schemeClr val="tx1"/>
                </a:solidFill>
                <a:latin typeface="Century Gothic" panose="020B0502020202020204" pitchFamily="34" charset="0"/>
                <a:cs typeface="Times New Roman" panose="02020603050405020304" pitchFamily="18" charset="0"/>
              </a:defRPr>
            </a:lvl2pPr>
            <a:lvl3pPr marL="857250" indent="-171450" eaLnBrk="0" hangingPunct="0">
              <a:defRPr sz="1800" b="1">
                <a:solidFill>
                  <a:schemeClr val="tx1"/>
                </a:solidFill>
                <a:latin typeface="Century Gothic" panose="020B0502020202020204" pitchFamily="34" charset="0"/>
                <a:cs typeface="Times New Roman" panose="02020603050405020304" pitchFamily="18" charset="0"/>
              </a:defRPr>
            </a:lvl3pPr>
            <a:lvl4pPr marL="1200150" indent="-171450" eaLnBrk="0" hangingPunct="0">
              <a:defRPr sz="1800" b="1">
                <a:solidFill>
                  <a:schemeClr val="tx1"/>
                </a:solidFill>
                <a:latin typeface="Century Gothic" panose="020B0502020202020204" pitchFamily="34" charset="0"/>
                <a:cs typeface="Times New Roman" panose="02020603050405020304" pitchFamily="18" charset="0"/>
              </a:defRPr>
            </a:lvl4pPr>
            <a:lvl5pPr marL="1543050" indent="-171450" eaLnBrk="0" hangingPunct="0">
              <a:defRPr sz="1800" b="1">
                <a:solidFill>
                  <a:schemeClr val="tx1"/>
                </a:solidFill>
                <a:latin typeface="Century Gothic" panose="020B0502020202020204" pitchFamily="34" charset="0"/>
                <a:cs typeface="Times New Roman" panose="02020603050405020304" pitchFamily="18" charset="0"/>
              </a:defRPr>
            </a:lvl5pPr>
            <a:lvl6pPr marL="18859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6pPr>
            <a:lvl7pPr marL="22288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7pPr>
            <a:lvl8pPr marL="25717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8pPr>
            <a:lvl9pPr marL="29146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9pPr>
          </a:lstStyle>
          <a:p>
            <a:pPr lvl="1" eaLnBrk="1" hangingPunct="1"/>
            <a:fld id="{0469D8D9-3C07-1047-B836-6814E23F7CC9}" type="slidenum">
              <a:rPr lang="en-US" altLang="en-US" sz="1050" b="0">
                <a:solidFill>
                  <a:schemeClr val="bg1"/>
                </a:solidFill>
                <a:latin typeface="Tahoma" panose="020B0604030504040204" pitchFamily="34" charset="0"/>
              </a:rPr>
              <a:pPr lvl="1" eaLnBrk="1" hangingPunct="1"/>
              <a:t>25</a:t>
            </a:fld>
            <a:endParaRPr lang="en-US" altLang="en-US" sz="1050" b="0">
              <a:solidFill>
                <a:schemeClr val="bg1"/>
              </a:solidFill>
              <a:latin typeface="Tahoma" panose="020B0604030504040204" pitchFamily="34" charset="0"/>
            </a:endParaRPr>
          </a:p>
        </p:txBody>
      </p:sp>
    </p:spTree>
    <p:extLst>
      <p:ext uri="{BB962C8B-B14F-4D97-AF65-F5344CB8AC3E}">
        <p14:creationId xmlns:p14="http://schemas.microsoft.com/office/powerpoint/2010/main" val="12214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a:extLst>
              <a:ext uri="{FF2B5EF4-FFF2-40B4-BE49-F238E27FC236}">
                <a16:creationId xmlns:a16="http://schemas.microsoft.com/office/drawing/2014/main" id="{4012D106-803D-8942-9393-C6DFF856C7F2}"/>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eaLnBrk="0" hangingPunct="0">
              <a:defRPr sz="1800" b="1">
                <a:solidFill>
                  <a:schemeClr val="tx1"/>
                </a:solidFill>
                <a:latin typeface="Century Gothic" panose="020B0502020202020204" pitchFamily="34" charset="0"/>
                <a:cs typeface="Times New Roman" panose="02020603050405020304" pitchFamily="18" charset="0"/>
              </a:defRPr>
            </a:lvl1pPr>
            <a:lvl2pPr eaLnBrk="0" hangingPunct="0">
              <a:defRPr sz="1800" b="1">
                <a:solidFill>
                  <a:schemeClr val="tx1"/>
                </a:solidFill>
                <a:latin typeface="Century Gothic" panose="020B0502020202020204" pitchFamily="34" charset="0"/>
                <a:cs typeface="Times New Roman" panose="02020603050405020304" pitchFamily="18" charset="0"/>
              </a:defRPr>
            </a:lvl2pPr>
            <a:lvl3pPr marL="857250" indent="-171450" eaLnBrk="0" hangingPunct="0">
              <a:defRPr sz="1800" b="1">
                <a:solidFill>
                  <a:schemeClr val="tx1"/>
                </a:solidFill>
                <a:latin typeface="Century Gothic" panose="020B0502020202020204" pitchFamily="34" charset="0"/>
                <a:cs typeface="Times New Roman" panose="02020603050405020304" pitchFamily="18" charset="0"/>
              </a:defRPr>
            </a:lvl3pPr>
            <a:lvl4pPr marL="1200150" indent="-171450" eaLnBrk="0" hangingPunct="0">
              <a:defRPr sz="1800" b="1">
                <a:solidFill>
                  <a:schemeClr val="tx1"/>
                </a:solidFill>
                <a:latin typeface="Century Gothic" panose="020B0502020202020204" pitchFamily="34" charset="0"/>
                <a:cs typeface="Times New Roman" panose="02020603050405020304" pitchFamily="18" charset="0"/>
              </a:defRPr>
            </a:lvl4pPr>
            <a:lvl5pPr marL="1543050" indent="-171450" eaLnBrk="0" hangingPunct="0">
              <a:defRPr sz="1800" b="1">
                <a:solidFill>
                  <a:schemeClr val="tx1"/>
                </a:solidFill>
                <a:latin typeface="Century Gothic" panose="020B0502020202020204" pitchFamily="34" charset="0"/>
                <a:cs typeface="Times New Roman" panose="02020603050405020304" pitchFamily="18" charset="0"/>
              </a:defRPr>
            </a:lvl5pPr>
            <a:lvl6pPr marL="18859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6pPr>
            <a:lvl7pPr marL="22288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7pPr>
            <a:lvl8pPr marL="25717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8pPr>
            <a:lvl9pPr marL="29146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9pPr>
          </a:lstStyle>
          <a:p>
            <a:pPr lvl="1" eaLnBrk="1" hangingPunct="1"/>
            <a:fld id="{680300F9-7EBB-C645-979B-9F2F6344F166}" type="slidenum">
              <a:rPr lang="en-US" altLang="en-US" sz="1050" b="0">
                <a:solidFill>
                  <a:schemeClr val="bg1"/>
                </a:solidFill>
                <a:latin typeface="Tahoma" panose="020B0604030504040204" pitchFamily="34" charset="0"/>
              </a:rPr>
              <a:pPr lvl="1" eaLnBrk="1" hangingPunct="1"/>
              <a:t>26</a:t>
            </a:fld>
            <a:endParaRPr lang="en-US" altLang="en-US" sz="1050" b="0">
              <a:solidFill>
                <a:schemeClr val="bg1"/>
              </a:solidFill>
              <a:latin typeface="Tahoma" panose="020B0604030504040204" pitchFamily="34" charset="0"/>
            </a:endParaRPr>
          </a:p>
        </p:txBody>
      </p:sp>
      <p:sp>
        <p:nvSpPr>
          <p:cNvPr id="417794" name="Rectangle 2">
            <a:extLst>
              <a:ext uri="{FF2B5EF4-FFF2-40B4-BE49-F238E27FC236}">
                <a16:creationId xmlns:a16="http://schemas.microsoft.com/office/drawing/2014/main" id="{307D7F91-0DC8-174C-8503-478E73614748}"/>
              </a:ext>
            </a:extLst>
          </p:cNvPr>
          <p:cNvSpPr>
            <a:spLocks noGrp="1" noChangeArrowheads="1"/>
          </p:cNvSpPr>
          <p:nvPr>
            <p:ph type="title"/>
          </p:nvPr>
        </p:nvSpPr>
        <p:spPr>
          <a:xfrm>
            <a:off x="2289572" y="1085851"/>
            <a:ext cx="4057650" cy="273844"/>
          </a:xfrm>
        </p:spPr>
        <p:txBody>
          <a:bodyPr>
            <a:normAutofit fontScale="90000"/>
          </a:bodyPr>
          <a:lstStyle/>
          <a:p>
            <a:pPr eaLnBrk="1" hangingPunct="1">
              <a:defRPr/>
            </a:pPr>
            <a:r>
              <a:rPr lang="en-US" sz="1800"/>
              <a:t>Sample CPAR Narrative</a:t>
            </a:r>
          </a:p>
        </p:txBody>
      </p:sp>
      <p:sp>
        <p:nvSpPr>
          <p:cNvPr id="417795" name="Rectangle 3">
            <a:extLst>
              <a:ext uri="{FF2B5EF4-FFF2-40B4-BE49-F238E27FC236}">
                <a16:creationId xmlns:a16="http://schemas.microsoft.com/office/drawing/2014/main" id="{D5598040-F4B2-564F-9BE0-3234D837BB57}"/>
              </a:ext>
            </a:extLst>
          </p:cNvPr>
          <p:cNvSpPr>
            <a:spLocks noGrp="1" noChangeArrowheads="1"/>
          </p:cNvSpPr>
          <p:nvPr>
            <p:ph type="body" idx="1"/>
          </p:nvPr>
        </p:nvSpPr>
        <p:spPr>
          <a:xfrm>
            <a:off x="1371600" y="1600200"/>
            <a:ext cx="6629400" cy="4286250"/>
          </a:xfrm>
        </p:spPr>
        <p:txBody>
          <a:bodyPr/>
          <a:lstStyle/>
          <a:p>
            <a:pPr algn="ctr" eaLnBrk="1" hangingPunct="1">
              <a:buFont typeface="Wingdings" pitchFamily="2" charset="2"/>
              <a:buNone/>
              <a:defRPr/>
            </a:pPr>
            <a:r>
              <a:rPr lang="en-US" sz="2700">
                <a:solidFill>
                  <a:schemeClr val="accent2"/>
                </a:solidFill>
                <a:effectLst>
                  <a:outerShdw blurRad="38100" dist="38100" dir="2700000" algn="tl">
                    <a:srgbClr val="000000"/>
                  </a:outerShdw>
                </a:effectLst>
              </a:rPr>
              <a:t>Sufficient</a:t>
            </a:r>
            <a:r>
              <a:rPr lang="en-US">
                <a:solidFill>
                  <a:schemeClr val="accent2"/>
                </a:solidFill>
              </a:rPr>
              <a:t> </a:t>
            </a:r>
          </a:p>
          <a:p>
            <a:pPr eaLnBrk="1" hangingPunct="1">
              <a:lnSpc>
                <a:spcPct val="100000"/>
              </a:lnSpc>
              <a:spcBef>
                <a:spcPct val="50000"/>
              </a:spcBef>
              <a:buClrTx/>
              <a:buFontTx/>
              <a:buNone/>
              <a:defRPr/>
            </a:pPr>
            <a:endParaRPr kumimoji="1" lang="en-US">
              <a:latin typeface="Tahoma" pitchFamily="34" charset="0"/>
            </a:endParaRPr>
          </a:p>
          <a:p>
            <a:pPr eaLnBrk="1" hangingPunct="1">
              <a:buFont typeface="Wingdings" pitchFamily="2" charset="2"/>
              <a:buNone/>
              <a:defRPr/>
            </a:pPr>
            <a:endParaRPr lang="en-US"/>
          </a:p>
          <a:p>
            <a:pPr eaLnBrk="1" hangingPunct="1">
              <a:defRPr/>
            </a:pPr>
            <a:endParaRPr lang="en-US"/>
          </a:p>
          <a:p>
            <a:pPr eaLnBrk="1" hangingPunct="1">
              <a:defRPr/>
            </a:pPr>
            <a:endParaRPr lang="en-US"/>
          </a:p>
          <a:p>
            <a:pPr eaLnBrk="1" hangingPunct="1">
              <a:defRPr/>
            </a:pPr>
            <a:endParaRPr lang="en-US"/>
          </a:p>
          <a:p>
            <a:pPr eaLnBrk="1" hangingPunct="1">
              <a:defRPr/>
            </a:pPr>
            <a:endParaRPr lang="en-US"/>
          </a:p>
          <a:p>
            <a:pPr eaLnBrk="1" hangingPunct="1">
              <a:buFont typeface="Wingdings" pitchFamily="2" charset="2"/>
              <a:buNone/>
              <a:defRPr/>
            </a:pPr>
            <a:endParaRPr lang="en-US"/>
          </a:p>
          <a:p>
            <a:pPr eaLnBrk="1" hangingPunct="1">
              <a:buFont typeface="Wingdings" pitchFamily="2" charset="2"/>
              <a:buNone/>
              <a:defRPr/>
            </a:pPr>
            <a:r>
              <a:rPr lang="en-US"/>
              <a:t>		</a:t>
            </a:r>
          </a:p>
        </p:txBody>
      </p:sp>
      <p:graphicFrame>
        <p:nvGraphicFramePr>
          <p:cNvPr id="3074" name="Object 4">
            <a:extLst>
              <a:ext uri="{FF2B5EF4-FFF2-40B4-BE49-F238E27FC236}">
                <a16:creationId xmlns:a16="http://schemas.microsoft.com/office/drawing/2014/main" id="{D3F7DAAD-84BC-BD44-B628-B31C22C3B96B}"/>
              </a:ext>
            </a:extLst>
          </p:cNvPr>
          <p:cNvGraphicFramePr>
            <a:graphicFrameLocks noChangeAspect="1"/>
          </p:cNvGraphicFramePr>
          <p:nvPr/>
        </p:nvGraphicFramePr>
        <p:xfrm>
          <a:off x="6057900" y="971550"/>
          <a:ext cx="971550" cy="971550"/>
        </p:xfrm>
        <a:graphic>
          <a:graphicData uri="http://schemas.openxmlformats.org/presentationml/2006/ole">
            <mc:AlternateContent xmlns:mc="http://schemas.openxmlformats.org/markup-compatibility/2006">
              <mc:Choice xmlns:v="urn:schemas-microsoft-com:vml" Requires="v">
                <p:oleObj spid="_x0000_s2052" name="Bitmap Image" r:id="rId4" imgW="1073150" imgH="946150" progId="PBrush">
                  <p:embed/>
                </p:oleObj>
              </mc:Choice>
              <mc:Fallback>
                <p:oleObj name="Bitmap Image" r:id="rId4" imgW="1073150" imgH="946150" progId="PBrush">
                  <p:embed/>
                  <p:pic>
                    <p:nvPicPr>
                      <p:cNvPr id="3074" name="Object 4">
                        <a:extLst>
                          <a:ext uri="{FF2B5EF4-FFF2-40B4-BE49-F238E27FC236}">
                            <a16:creationId xmlns:a16="http://schemas.microsoft.com/office/drawing/2014/main" id="{D3F7DAAD-84BC-BD44-B628-B31C22C3B9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468" t="5370" r="10059" b="3355"/>
                      <a:stretch>
                        <a:fillRect/>
                      </a:stretch>
                    </p:blipFill>
                    <p:spPr bwMode="auto">
                      <a:xfrm>
                        <a:off x="6057900" y="971550"/>
                        <a:ext cx="971550" cy="971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8" name="Group 5">
            <a:extLst>
              <a:ext uri="{FF2B5EF4-FFF2-40B4-BE49-F238E27FC236}">
                <a16:creationId xmlns:a16="http://schemas.microsoft.com/office/drawing/2014/main" id="{9FD6B12A-943D-CC4C-84FA-2634BDAE6785}"/>
              </a:ext>
            </a:extLst>
          </p:cNvPr>
          <p:cNvGrpSpPr>
            <a:grpSpLocks/>
          </p:cNvGrpSpPr>
          <p:nvPr/>
        </p:nvGrpSpPr>
        <p:grpSpPr bwMode="auto">
          <a:xfrm>
            <a:off x="1314450" y="1943100"/>
            <a:ext cx="6553200" cy="3886200"/>
            <a:chOff x="144" y="912"/>
            <a:chExt cx="5504" cy="3264"/>
          </a:xfrm>
        </p:grpSpPr>
        <p:sp>
          <p:nvSpPr>
            <p:cNvPr id="3079" name="Text Box 6">
              <a:extLst>
                <a:ext uri="{FF2B5EF4-FFF2-40B4-BE49-F238E27FC236}">
                  <a16:creationId xmlns:a16="http://schemas.microsoft.com/office/drawing/2014/main" id="{87A935F0-06F9-2D41-AE14-06C993F74D2C}"/>
                </a:ext>
              </a:extLst>
            </p:cNvPr>
            <p:cNvSpPr txBox="1">
              <a:spLocks noChangeArrowheads="1"/>
            </p:cNvSpPr>
            <p:nvPr/>
          </p:nvSpPr>
          <p:spPr bwMode="auto">
            <a:xfrm>
              <a:off x="248" y="1008"/>
              <a:ext cx="5328" cy="3141"/>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spcBef>
                  <a:spcPct val="50000"/>
                </a:spcBef>
              </a:pPr>
              <a:r>
                <a:rPr kumimoji="1" lang="en-US" altLang="en-US" sz="1950">
                  <a:solidFill>
                    <a:srgbClr val="000099"/>
                  </a:solidFill>
                </a:rPr>
                <a:t>Schedule – Rating: </a:t>
              </a:r>
              <a:r>
                <a:rPr kumimoji="1" lang="en-US" altLang="en-US" sz="1950">
                  <a:solidFill>
                    <a:srgbClr val="9900FF"/>
                  </a:solidFill>
                </a:rPr>
                <a:t>Very Good</a:t>
              </a:r>
            </a:p>
            <a:p>
              <a:pPr algn="l" eaLnBrk="1" hangingPunct="1">
                <a:spcBef>
                  <a:spcPct val="50000"/>
                </a:spcBef>
              </a:pPr>
              <a:r>
                <a:rPr kumimoji="1" lang="en-US" altLang="en-US" sz="1500">
                  <a:solidFill>
                    <a:srgbClr val="000099"/>
                  </a:solidFill>
                </a:rPr>
                <a:t>Contractor successfully executed the delivery and training requirements for this period ahead of schedule.  For example, there were </a:t>
              </a:r>
              <a:r>
                <a:rPr kumimoji="1" lang="en-US" altLang="en-US" sz="1500">
                  <a:solidFill>
                    <a:schemeClr val="tx2"/>
                  </a:solidFill>
                </a:rPr>
                <a:t>20 training site visits scheduled for this period however, the contractor conducted 31 visits in the same period of time.</a:t>
              </a:r>
              <a:r>
                <a:rPr kumimoji="1" lang="en-US" altLang="en-US" sz="1500">
                  <a:solidFill>
                    <a:srgbClr val="000099"/>
                  </a:solidFill>
                </a:rPr>
                <a:t> The contractor also met 100% of the 13 contract data requirements in a </a:t>
              </a:r>
              <a:r>
                <a:rPr kumimoji="1" lang="en-US" altLang="en-US" sz="1500">
                  <a:solidFill>
                    <a:schemeClr val="tx2"/>
                  </a:solidFill>
                </a:rPr>
                <a:t>45 day timeframe versus the 60 days allotted</a:t>
              </a:r>
              <a:r>
                <a:rPr kumimoji="1" lang="en-US" altLang="en-US" sz="1500">
                  <a:solidFill>
                    <a:srgbClr val="000099"/>
                  </a:solidFill>
                </a:rPr>
                <a:t>.  This resulted in </a:t>
              </a:r>
              <a:r>
                <a:rPr kumimoji="1" lang="en-US" altLang="en-US" sz="1500">
                  <a:solidFill>
                    <a:schemeClr val="tx2"/>
                  </a:solidFill>
                </a:rPr>
                <a:t>data requirements 14-20 being completed earlier than anticipated</a:t>
              </a:r>
              <a:r>
                <a:rPr kumimoji="1" lang="en-US" altLang="en-US" sz="1500">
                  <a:solidFill>
                    <a:srgbClr val="000099"/>
                  </a:solidFill>
                </a:rPr>
                <a:t>.  This was done with minimal supervision by the program office hence allowing more time for additional projects.  A 20 site preventative maintenance visit </a:t>
              </a:r>
              <a:r>
                <a:rPr kumimoji="1" lang="en-US" altLang="en-US" sz="1500">
                  <a:solidFill>
                    <a:schemeClr val="tx2"/>
                  </a:solidFill>
                </a:rPr>
                <a:t>ran behind schedule for the first 8 months of the reporting period</a:t>
              </a:r>
              <a:r>
                <a:rPr kumimoji="1" lang="en-US" altLang="en-US" sz="1500">
                  <a:solidFill>
                    <a:srgbClr val="000099"/>
                  </a:solidFill>
                </a:rPr>
                <a:t> due to equipment failures, but Contractor management was able to bring the visit </a:t>
              </a:r>
              <a:r>
                <a:rPr kumimoji="1" lang="en-US" altLang="en-US" sz="1500">
                  <a:solidFill>
                    <a:srgbClr val="FF0000"/>
                  </a:solidFill>
                </a:rPr>
                <a:t>back on schedule due </a:t>
              </a:r>
              <a:r>
                <a:rPr kumimoji="1" lang="en-US" altLang="en-US" sz="1500">
                  <a:solidFill>
                    <a:srgbClr val="000099"/>
                  </a:solidFill>
                </a:rPr>
                <a:t>to </a:t>
              </a:r>
              <a:r>
                <a:rPr kumimoji="1" lang="en-US" altLang="en-US" sz="1500">
                  <a:solidFill>
                    <a:schemeClr val="tx2"/>
                  </a:solidFill>
                </a:rPr>
                <a:t>implementation of an aggressive quality management system and spares availability policy.</a:t>
              </a:r>
            </a:p>
          </p:txBody>
        </p:sp>
        <p:sp>
          <p:nvSpPr>
            <p:cNvPr id="3080" name="AutoShape 7">
              <a:extLst>
                <a:ext uri="{FF2B5EF4-FFF2-40B4-BE49-F238E27FC236}">
                  <a16:creationId xmlns:a16="http://schemas.microsoft.com/office/drawing/2014/main" id="{2AB2006F-5832-1E47-B078-7944D9601079}"/>
                </a:ext>
              </a:extLst>
            </p:cNvPr>
            <p:cNvSpPr>
              <a:spLocks noChangeArrowheads="1"/>
            </p:cNvSpPr>
            <p:nvPr/>
          </p:nvSpPr>
          <p:spPr bwMode="auto">
            <a:xfrm>
              <a:off x="144" y="3888"/>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081" name="AutoShape 8">
              <a:extLst>
                <a:ext uri="{FF2B5EF4-FFF2-40B4-BE49-F238E27FC236}">
                  <a16:creationId xmlns:a16="http://schemas.microsoft.com/office/drawing/2014/main" id="{956FE42C-71DB-E14A-8412-635FE867B4AA}"/>
                </a:ext>
              </a:extLst>
            </p:cNvPr>
            <p:cNvSpPr>
              <a:spLocks noChangeArrowheads="1"/>
            </p:cNvSpPr>
            <p:nvPr/>
          </p:nvSpPr>
          <p:spPr bwMode="auto">
            <a:xfrm flipH="1">
              <a:off x="5328" y="3888"/>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082" name="AutoShape 9">
              <a:extLst>
                <a:ext uri="{FF2B5EF4-FFF2-40B4-BE49-F238E27FC236}">
                  <a16:creationId xmlns:a16="http://schemas.microsoft.com/office/drawing/2014/main" id="{B7558468-CBEC-774E-AE49-BC182BD706AE}"/>
                </a:ext>
              </a:extLst>
            </p:cNvPr>
            <p:cNvSpPr>
              <a:spLocks noChangeArrowheads="1"/>
            </p:cNvSpPr>
            <p:nvPr/>
          </p:nvSpPr>
          <p:spPr bwMode="auto">
            <a:xfrm flipV="1">
              <a:off x="144" y="912"/>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083" name="AutoShape 10">
              <a:extLst>
                <a:ext uri="{FF2B5EF4-FFF2-40B4-BE49-F238E27FC236}">
                  <a16:creationId xmlns:a16="http://schemas.microsoft.com/office/drawing/2014/main" id="{788D8711-F419-8A4D-9CEE-C374FE24B4B8}"/>
                </a:ext>
              </a:extLst>
            </p:cNvPr>
            <p:cNvSpPr>
              <a:spLocks noChangeArrowheads="1"/>
            </p:cNvSpPr>
            <p:nvPr/>
          </p:nvSpPr>
          <p:spPr bwMode="auto">
            <a:xfrm flipH="1" flipV="1">
              <a:off x="5360" y="912"/>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grpSp>
    </p:spTree>
    <p:extLst>
      <p:ext uri="{BB962C8B-B14F-4D97-AF65-F5344CB8AC3E}">
        <p14:creationId xmlns:p14="http://schemas.microsoft.com/office/powerpoint/2010/main" val="3882525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5F0AFEDE-4BA4-EC4A-95DC-C39C3B22F47A}"/>
              </a:ext>
            </a:extLst>
          </p:cNvPr>
          <p:cNvSpPr>
            <a:spLocks noGrp="1" noChangeArrowheads="1"/>
          </p:cNvSpPr>
          <p:nvPr>
            <p:ph type="title"/>
          </p:nvPr>
        </p:nvSpPr>
        <p:spPr>
          <a:xfrm>
            <a:off x="2861073" y="1085851"/>
            <a:ext cx="5254228" cy="273844"/>
          </a:xfrm>
        </p:spPr>
        <p:txBody>
          <a:bodyPr>
            <a:normAutofit fontScale="90000"/>
          </a:bodyPr>
          <a:lstStyle/>
          <a:p>
            <a:pPr eaLnBrk="1" hangingPunct="1">
              <a:defRPr/>
            </a:pPr>
            <a:r>
              <a:rPr lang="en-US" dirty="0"/>
              <a:t>Sample CPAR Narrative</a:t>
            </a:r>
          </a:p>
        </p:txBody>
      </p:sp>
      <p:sp>
        <p:nvSpPr>
          <p:cNvPr id="340995" name="Rectangle 3">
            <a:extLst>
              <a:ext uri="{FF2B5EF4-FFF2-40B4-BE49-F238E27FC236}">
                <a16:creationId xmlns:a16="http://schemas.microsoft.com/office/drawing/2014/main" id="{D357E354-150B-F140-B91A-79394E400C98}"/>
              </a:ext>
            </a:extLst>
          </p:cNvPr>
          <p:cNvSpPr>
            <a:spLocks noGrp="1" noChangeArrowheads="1"/>
          </p:cNvSpPr>
          <p:nvPr>
            <p:ph type="body" idx="1"/>
          </p:nvPr>
        </p:nvSpPr>
        <p:spPr>
          <a:xfrm>
            <a:off x="1143000" y="1600200"/>
            <a:ext cx="7086600" cy="514350"/>
          </a:xfrm>
        </p:spPr>
        <p:txBody>
          <a:bodyPr/>
          <a:lstStyle/>
          <a:p>
            <a:pPr algn="ctr" eaLnBrk="1" hangingPunct="1">
              <a:buFont typeface="Wingdings" pitchFamily="2" charset="2"/>
              <a:buNone/>
              <a:defRPr/>
            </a:pPr>
            <a:r>
              <a:rPr lang="en-US" dirty="0">
                <a:solidFill>
                  <a:schemeClr val="accent2"/>
                </a:solidFill>
                <a:effectLst>
                  <a:outerShdw blurRad="38100" dist="38100" dir="2700000" algn="tl">
                    <a:srgbClr val="000000"/>
                  </a:outerShdw>
                </a:effectLst>
              </a:rPr>
              <a:t>Element Assessed: Management Of Key Personnel</a:t>
            </a:r>
            <a:endParaRPr lang="en-US" sz="2700" dirty="0">
              <a:solidFill>
                <a:schemeClr val="accent2"/>
              </a:solidFill>
            </a:endParaRPr>
          </a:p>
        </p:txBody>
      </p:sp>
      <p:sp>
        <p:nvSpPr>
          <p:cNvPr id="32772" name="Rectangle 4">
            <a:extLst>
              <a:ext uri="{FF2B5EF4-FFF2-40B4-BE49-F238E27FC236}">
                <a16:creationId xmlns:a16="http://schemas.microsoft.com/office/drawing/2014/main" id="{BEAA53D9-BBCF-804B-81BD-B4F1C6F421BF}"/>
              </a:ext>
            </a:extLst>
          </p:cNvPr>
          <p:cNvSpPr>
            <a:spLocks noChangeArrowheads="1"/>
          </p:cNvSpPr>
          <p:nvPr/>
        </p:nvSpPr>
        <p:spPr bwMode="auto">
          <a:xfrm>
            <a:off x="1288256" y="5305425"/>
            <a:ext cx="6629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6922" tIns="34529" rIns="136922" bIns="34529"/>
          <a:lstStyle>
            <a:lvl1pPr marL="342900" indent="-342900"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lnSpc>
                <a:spcPct val="90000"/>
              </a:lnSpc>
              <a:spcBef>
                <a:spcPct val="20000"/>
              </a:spcBef>
              <a:buClr>
                <a:schemeClr val="tx2"/>
              </a:buClr>
              <a:buFont typeface="Wingdings" pitchFamily="2" charset="2"/>
              <a:buNone/>
            </a:pPr>
            <a:r>
              <a:rPr lang="en-US" altLang="en-US" sz="3300" dirty="0">
                <a:latin typeface="Arial" panose="020B0604020202020204" pitchFamily="34" charset="0"/>
              </a:rPr>
              <a:t>      Sufficient?  Yes or No</a:t>
            </a:r>
          </a:p>
        </p:txBody>
      </p:sp>
      <p:grpSp>
        <p:nvGrpSpPr>
          <p:cNvPr id="32773" name="Group 11">
            <a:extLst>
              <a:ext uri="{FF2B5EF4-FFF2-40B4-BE49-F238E27FC236}">
                <a16:creationId xmlns:a16="http://schemas.microsoft.com/office/drawing/2014/main" id="{6A528C64-625F-4343-86AF-BD7F7F4600D2}"/>
              </a:ext>
            </a:extLst>
          </p:cNvPr>
          <p:cNvGrpSpPr>
            <a:grpSpLocks/>
          </p:cNvGrpSpPr>
          <p:nvPr/>
        </p:nvGrpSpPr>
        <p:grpSpPr bwMode="auto">
          <a:xfrm>
            <a:off x="1314450" y="1885951"/>
            <a:ext cx="6400800" cy="3551635"/>
            <a:chOff x="144" y="864"/>
            <a:chExt cx="5376" cy="2983"/>
          </a:xfrm>
        </p:grpSpPr>
        <p:sp>
          <p:nvSpPr>
            <p:cNvPr id="32775" name="Text Box 6">
              <a:extLst>
                <a:ext uri="{FF2B5EF4-FFF2-40B4-BE49-F238E27FC236}">
                  <a16:creationId xmlns:a16="http://schemas.microsoft.com/office/drawing/2014/main" id="{C632276D-50BC-BC44-BA88-11A27DD0AFA2}"/>
                </a:ext>
              </a:extLst>
            </p:cNvPr>
            <p:cNvSpPr txBox="1">
              <a:spLocks noChangeArrowheads="1"/>
            </p:cNvSpPr>
            <p:nvPr/>
          </p:nvSpPr>
          <p:spPr bwMode="auto">
            <a:xfrm>
              <a:off x="240" y="912"/>
              <a:ext cx="5188" cy="2889"/>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spcBef>
                  <a:spcPct val="50000"/>
                </a:spcBef>
              </a:pPr>
              <a:r>
                <a:rPr kumimoji="1" lang="en-US" altLang="en-US" sz="1500">
                  <a:solidFill>
                    <a:srgbClr val="000099"/>
                  </a:solidFill>
                  <a:latin typeface="Arial" panose="020B0604020202020204" pitchFamily="34" charset="0"/>
                </a:rPr>
                <a:t>Management of Key Personnel - Rating: </a:t>
              </a:r>
              <a:r>
                <a:rPr kumimoji="1" lang="en-US" altLang="en-US" sz="1500">
                  <a:solidFill>
                    <a:srgbClr val="CC9900"/>
                  </a:solidFill>
                  <a:latin typeface="Arial" panose="020B0604020202020204" pitchFamily="34" charset="0"/>
                </a:rPr>
                <a:t>Marginal</a:t>
              </a:r>
            </a:p>
            <a:p>
              <a:pPr algn="l" eaLnBrk="1" hangingPunct="1">
                <a:spcBef>
                  <a:spcPct val="50000"/>
                </a:spcBef>
              </a:pPr>
              <a:r>
                <a:rPr kumimoji="1" lang="en-US" altLang="en-US" sz="1500">
                  <a:solidFill>
                    <a:srgbClr val="000099"/>
                  </a:solidFill>
                  <a:latin typeface="Arial" panose="020B0604020202020204" pitchFamily="34" charset="0"/>
                </a:rPr>
                <a:t>The Contractor has exhibited marginal management of key personnel.  While instructor resumes are due to the Contracting Officer at least 30 days prior to placing an instructor in class, 30% of resumes have been provided closer than this timeframe, some within a 7 day window.  Two of these last minute resumes have been rejected with no replacement instructor being available, forcing a class cancellation.  In addition, the Contractor has been unable to attract and retain qualified instructor personnel during this reporting period.  The Instructor and Senior Instructor labor categories have experienced 40% and 35% turnover rates respectively.  Contractor management is addressing the situation by aggressively recruiting at industry job fairs and in trade publications, but no improvement has been noted to date.</a:t>
              </a:r>
              <a:endParaRPr kumimoji="1" lang="en-US" altLang="en-US" sz="1500" b="0">
                <a:solidFill>
                  <a:srgbClr val="000099"/>
                </a:solidFill>
                <a:latin typeface="Arial" panose="020B0604020202020204" pitchFamily="34" charset="0"/>
              </a:endParaRPr>
            </a:p>
          </p:txBody>
        </p:sp>
        <p:sp>
          <p:nvSpPr>
            <p:cNvPr id="32776" name="AutoShape 7">
              <a:extLst>
                <a:ext uri="{FF2B5EF4-FFF2-40B4-BE49-F238E27FC236}">
                  <a16:creationId xmlns:a16="http://schemas.microsoft.com/office/drawing/2014/main" id="{EA75653F-870D-8F43-809A-5C06CE4F70C1}"/>
                </a:ext>
              </a:extLst>
            </p:cNvPr>
            <p:cNvSpPr>
              <a:spLocks noChangeArrowheads="1"/>
            </p:cNvSpPr>
            <p:nvPr/>
          </p:nvSpPr>
          <p:spPr bwMode="auto">
            <a:xfrm>
              <a:off x="144" y="3600"/>
              <a:ext cx="276" cy="247"/>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2777" name="AutoShape 8">
              <a:extLst>
                <a:ext uri="{FF2B5EF4-FFF2-40B4-BE49-F238E27FC236}">
                  <a16:creationId xmlns:a16="http://schemas.microsoft.com/office/drawing/2014/main" id="{E1FF9305-0BBC-9045-B788-82484849FC8A}"/>
                </a:ext>
              </a:extLst>
            </p:cNvPr>
            <p:cNvSpPr>
              <a:spLocks noChangeArrowheads="1"/>
            </p:cNvSpPr>
            <p:nvPr/>
          </p:nvSpPr>
          <p:spPr bwMode="auto">
            <a:xfrm flipH="1">
              <a:off x="5244" y="3593"/>
              <a:ext cx="276" cy="247"/>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2778" name="AutoShape 9">
              <a:extLst>
                <a:ext uri="{FF2B5EF4-FFF2-40B4-BE49-F238E27FC236}">
                  <a16:creationId xmlns:a16="http://schemas.microsoft.com/office/drawing/2014/main" id="{46099294-F50B-934B-8DCC-316356F5D3FB}"/>
                </a:ext>
              </a:extLst>
            </p:cNvPr>
            <p:cNvSpPr>
              <a:spLocks noChangeArrowheads="1"/>
            </p:cNvSpPr>
            <p:nvPr/>
          </p:nvSpPr>
          <p:spPr bwMode="auto">
            <a:xfrm flipV="1">
              <a:off x="144" y="864"/>
              <a:ext cx="276" cy="247"/>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2779" name="AutoShape 10">
              <a:extLst>
                <a:ext uri="{FF2B5EF4-FFF2-40B4-BE49-F238E27FC236}">
                  <a16:creationId xmlns:a16="http://schemas.microsoft.com/office/drawing/2014/main" id="{0C63D9A2-59CB-1046-8676-245B4773152A}"/>
                </a:ext>
              </a:extLst>
            </p:cNvPr>
            <p:cNvSpPr>
              <a:spLocks noChangeArrowheads="1"/>
            </p:cNvSpPr>
            <p:nvPr/>
          </p:nvSpPr>
          <p:spPr bwMode="auto">
            <a:xfrm flipH="1" flipV="1">
              <a:off x="5232" y="864"/>
              <a:ext cx="276" cy="247"/>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grpSp>
      <p:sp>
        <p:nvSpPr>
          <p:cNvPr id="32774" name="Slide Number Placeholder 10">
            <a:extLst>
              <a:ext uri="{FF2B5EF4-FFF2-40B4-BE49-F238E27FC236}">
                <a16:creationId xmlns:a16="http://schemas.microsoft.com/office/drawing/2014/main" id="{13E7D0BA-8E0D-B744-AA6F-9E9AF4595A08}"/>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eaLnBrk="0" hangingPunct="0">
              <a:defRPr sz="1800" b="1">
                <a:solidFill>
                  <a:schemeClr val="tx1"/>
                </a:solidFill>
                <a:latin typeface="Century Gothic" panose="020B0502020202020204" pitchFamily="34" charset="0"/>
                <a:cs typeface="Times New Roman" panose="02020603050405020304" pitchFamily="18" charset="0"/>
              </a:defRPr>
            </a:lvl1pPr>
            <a:lvl2pPr eaLnBrk="0" hangingPunct="0">
              <a:defRPr sz="1800" b="1">
                <a:solidFill>
                  <a:schemeClr val="tx1"/>
                </a:solidFill>
                <a:latin typeface="Century Gothic" panose="020B0502020202020204" pitchFamily="34" charset="0"/>
                <a:cs typeface="Times New Roman" panose="02020603050405020304" pitchFamily="18" charset="0"/>
              </a:defRPr>
            </a:lvl2pPr>
            <a:lvl3pPr marL="857250" indent="-171450" eaLnBrk="0" hangingPunct="0">
              <a:defRPr sz="1800" b="1">
                <a:solidFill>
                  <a:schemeClr val="tx1"/>
                </a:solidFill>
                <a:latin typeface="Century Gothic" panose="020B0502020202020204" pitchFamily="34" charset="0"/>
                <a:cs typeface="Times New Roman" panose="02020603050405020304" pitchFamily="18" charset="0"/>
              </a:defRPr>
            </a:lvl3pPr>
            <a:lvl4pPr marL="1200150" indent="-171450" eaLnBrk="0" hangingPunct="0">
              <a:defRPr sz="1800" b="1">
                <a:solidFill>
                  <a:schemeClr val="tx1"/>
                </a:solidFill>
                <a:latin typeface="Century Gothic" panose="020B0502020202020204" pitchFamily="34" charset="0"/>
                <a:cs typeface="Times New Roman" panose="02020603050405020304" pitchFamily="18" charset="0"/>
              </a:defRPr>
            </a:lvl4pPr>
            <a:lvl5pPr marL="1543050" indent="-171450" eaLnBrk="0" hangingPunct="0">
              <a:defRPr sz="1800" b="1">
                <a:solidFill>
                  <a:schemeClr val="tx1"/>
                </a:solidFill>
                <a:latin typeface="Century Gothic" panose="020B0502020202020204" pitchFamily="34" charset="0"/>
                <a:cs typeface="Times New Roman" panose="02020603050405020304" pitchFamily="18" charset="0"/>
              </a:defRPr>
            </a:lvl5pPr>
            <a:lvl6pPr marL="18859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6pPr>
            <a:lvl7pPr marL="22288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7pPr>
            <a:lvl8pPr marL="25717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8pPr>
            <a:lvl9pPr marL="29146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9pPr>
          </a:lstStyle>
          <a:p>
            <a:pPr lvl="1" eaLnBrk="1" hangingPunct="1"/>
            <a:fld id="{AA4A1E27-950D-2C46-AD09-65BAFDD19871}" type="slidenum">
              <a:rPr lang="en-US" altLang="en-US" sz="1050" b="0">
                <a:solidFill>
                  <a:schemeClr val="bg1"/>
                </a:solidFill>
                <a:latin typeface="Tahoma" panose="020B0604030504040204" pitchFamily="34" charset="0"/>
              </a:rPr>
              <a:pPr lvl="1" eaLnBrk="1" hangingPunct="1"/>
              <a:t>27</a:t>
            </a:fld>
            <a:endParaRPr lang="en-US" altLang="en-US" sz="1050" b="0">
              <a:solidFill>
                <a:schemeClr val="bg1"/>
              </a:solidFill>
              <a:latin typeface="Tahoma" panose="020B0604030504040204" pitchFamily="34" charset="0"/>
            </a:endParaRPr>
          </a:p>
        </p:txBody>
      </p:sp>
    </p:spTree>
    <p:extLst>
      <p:ext uri="{BB962C8B-B14F-4D97-AF65-F5344CB8AC3E}">
        <p14:creationId xmlns:p14="http://schemas.microsoft.com/office/powerpoint/2010/main" val="263857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3C037F9E-E4C9-0B4D-A847-756D66615A33}"/>
              </a:ext>
            </a:extLst>
          </p:cNvPr>
          <p:cNvSpPr>
            <a:spLocks noGrp="1" noChangeArrowheads="1"/>
          </p:cNvSpPr>
          <p:nvPr>
            <p:ph type="title"/>
          </p:nvPr>
        </p:nvSpPr>
        <p:spPr>
          <a:xfrm>
            <a:off x="2861073" y="1085851"/>
            <a:ext cx="5254228" cy="273844"/>
          </a:xfrm>
        </p:spPr>
        <p:txBody>
          <a:bodyPr>
            <a:normAutofit fontScale="90000"/>
          </a:bodyPr>
          <a:lstStyle/>
          <a:p>
            <a:pPr eaLnBrk="1" hangingPunct="1">
              <a:defRPr/>
            </a:pPr>
            <a:r>
              <a:rPr lang="en-US"/>
              <a:t>Sample CPAR Narrative</a:t>
            </a:r>
          </a:p>
        </p:txBody>
      </p:sp>
      <p:sp>
        <p:nvSpPr>
          <p:cNvPr id="343043" name="Rectangle 3">
            <a:extLst>
              <a:ext uri="{FF2B5EF4-FFF2-40B4-BE49-F238E27FC236}">
                <a16:creationId xmlns:a16="http://schemas.microsoft.com/office/drawing/2014/main" id="{E539617D-8136-D24B-9184-045A6BB9FD97}"/>
              </a:ext>
            </a:extLst>
          </p:cNvPr>
          <p:cNvSpPr>
            <a:spLocks noGrp="1" noChangeArrowheads="1"/>
          </p:cNvSpPr>
          <p:nvPr>
            <p:ph type="body" idx="1"/>
          </p:nvPr>
        </p:nvSpPr>
        <p:spPr>
          <a:xfrm>
            <a:off x="1371600" y="1543050"/>
            <a:ext cx="6629400" cy="457200"/>
          </a:xfrm>
        </p:spPr>
        <p:txBody>
          <a:bodyPr/>
          <a:lstStyle/>
          <a:p>
            <a:pPr algn="ctr" eaLnBrk="1" hangingPunct="1">
              <a:buFont typeface="Wingdings" pitchFamily="2" charset="2"/>
              <a:buNone/>
              <a:defRPr/>
            </a:pPr>
            <a:r>
              <a:rPr lang="en-US" sz="2700">
                <a:solidFill>
                  <a:schemeClr val="accent2"/>
                </a:solidFill>
                <a:effectLst>
                  <a:outerShdw blurRad="38100" dist="38100" dir="2700000" algn="tl">
                    <a:srgbClr val="000000"/>
                  </a:outerShdw>
                </a:effectLst>
              </a:rPr>
              <a:t>Sufficient</a:t>
            </a:r>
            <a:endParaRPr kumimoji="1" lang="en-US">
              <a:solidFill>
                <a:schemeClr val="accent2"/>
              </a:solidFill>
              <a:latin typeface="Tahoma" pitchFamily="34" charset="0"/>
            </a:endParaRPr>
          </a:p>
          <a:p>
            <a:pPr eaLnBrk="1" hangingPunct="1">
              <a:buFont typeface="Wingdings" pitchFamily="2" charset="2"/>
              <a:buNone/>
              <a:defRPr/>
            </a:pPr>
            <a:endParaRPr lang="en-US">
              <a:solidFill>
                <a:schemeClr val="accent2"/>
              </a:solidFill>
            </a:endParaRPr>
          </a:p>
        </p:txBody>
      </p:sp>
      <p:grpSp>
        <p:nvGrpSpPr>
          <p:cNvPr id="33796" name="Group 4">
            <a:extLst>
              <a:ext uri="{FF2B5EF4-FFF2-40B4-BE49-F238E27FC236}">
                <a16:creationId xmlns:a16="http://schemas.microsoft.com/office/drawing/2014/main" id="{18BA3888-F6F0-594C-9679-2B3B4C84F142}"/>
              </a:ext>
            </a:extLst>
          </p:cNvPr>
          <p:cNvGrpSpPr>
            <a:grpSpLocks/>
          </p:cNvGrpSpPr>
          <p:nvPr/>
        </p:nvGrpSpPr>
        <p:grpSpPr bwMode="auto">
          <a:xfrm>
            <a:off x="1714500" y="4800600"/>
            <a:ext cx="5943600" cy="967979"/>
            <a:chOff x="288" y="3042"/>
            <a:chExt cx="4992" cy="813"/>
          </a:xfrm>
        </p:grpSpPr>
        <p:sp>
          <p:nvSpPr>
            <p:cNvPr id="33805" name="Text Box 5">
              <a:extLst>
                <a:ext uri="{FF2B5EF4-FFF2-40B4-BE49-F238E27FC236}">
                  <a16:creationId xmlns:a16="http://schemas.microsoft.com/office/drawing/2014/main" id="{A23C87B7-E829-9A43-B9C9-BD06D043EEA0}"/>
                </a:ext>
              </a:extLst>
            </p:cNvPr>
            <p:cNvSpPr txBox="1">
              <a:spLocks noChangeArrowheads="1"/>
            </p:cNvSpPr>
            <p:nvPr/>
          </p:nvSpPr>
          <p:spPr bwMode="auto">
            <a:xfrm>
              <a:off x="288" y="3042"/>
              <a:ext cx="3888"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lnSpc>
                  <a:spcPct val="80000"/>
                </a:lnSpc>
                <a:spcBef>
                  <a:spcPct val="20000"/>
                </a:spcBef>
                <a:buClr>
                  <a:schemeClr val="tx2"/>
                </a:buClr>
                <a:buFont typeface="Wingdings" pitchFamily="2" charset="2"/>
                <a:buNone/>
              </a:pPr>
              <a:r>
                <a:rPr lang="en-US" altLang="en-US" sz="2100" dirty="0">
                  <a:solidFill>
                    <a:schemeClr val="bg1"/>
                  </a:solidFill>
                  <a:latin typeface="Arial" panose="020B0604020202020204" pitchFamily="34" charset="0"/>
                </a:rPr>
                <a:t>Contains:</a:t>
              </a:r>
            </a:p>
            <a:p>
              <a:pPr lvl="1" algn="l" eaLnBrk="1" hangingPunct="1">
                <a:lnSpc>
                  <a:spcPct val="90000"/>
                </a:lnSpc>
                <a:spcBef>
                  <a:spcPct val="20000"/>
                </a:spcBef>
                <a:buClr>
                  <a:schemeClr val="tx2"/>
                </a:buClr>
                <a:buFontTx/>
                <a:buChar char="–"/>
              </a:pPr>
              <a:r>
                <a:rPr lang="en-US" altLang="en-US" sz="1800" b="0" dirty="0">
                  <a:latin typeface="Arial" panose="020B0604020202020204" pitchFamily="34" charset="0"/>
                </a:rPr>
                <a:t> Detail to Support Rating</a:t>
              </a:r>
            </a:p>
            <a:p>
              <a:pPr lvl="1" algn="l" eaLnBrk="1" hangingPunct="1">
                <a:lnSpc>
                  <a:spcPct val="90000"/>
                </a:lnSpc>
                <a:spcBef>
                  <a:spcPct val="20000"/>
                </a:spcBef>
                <a:buClr>
                  <a:schemeClr val="tx2"/>
                </a:buClr>
                <a:buFontTx/>
                <a:buChar char="–"/>
              </a:pPr>
              <a:r>
                <a:rPr lang="en-US" altLang="en-US" sz="1800" b="0" dirty="0">
                  <a:latin typeface="Arial" panose="020B0604020202020204" pitchFamily="34" charset="0"/>
                </a:rPr>
                <a:t> Documentation/Metrics</a:t>
              </a:r>
              <a:endParaRPr lang="en-US" altLang="en-US" sz="1800" b="0" dirty="0"/>
            </a:p>
          </p:txBody>
        </p:sp>
        <p:sp>
          <p:nvSpPr>
            <p:cNvPr id="33806" name="Text Box 6">
              <a:extLst>
                <a:ext uri="{FF2B5EF4-FFF2-40B4-BE49-F238E27FC236}">
                  <a16:creationId xmlns:a16="http://schemas.microsoft.com/office/drawing/2014/main" id="{9F88AB97-4FA6-C742-9C10-13717FA6A792}"/>
                </a:ext>
              </a:extLst>
            </p:cNvPr>
            <p:cNvSpPr txBox="1">
              <a:spLocks noChangeArrowheads="1"/>
            </p:cNvSpPr>
            <p:nvPr/>
          </p:nvSpPr>
          <p:spPr bwMode="auto">
            <a:xfrm>
              <a:off x="2832" y="3312"/>
              <a:ext cx="2448"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Century Gothic" panose="020B0502020202020204" pitchFamily="34" charset="0"/>
                  <a:cs typeface="Times New Roman" panose="02020603050405020304" pitchFamily="18" charset="0"/>
                </a:defRPr>
              </a:lvl1pPr>
              <a:lvl2pPr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lvl="1" algn="l" eaLnBrk="1" hangingPunct="1">
                <a:lnSpc>
                  <a:spcPct val="90000"/>
                </a:lnSpc>
                <a:spcBef>
                  <a:spcPct val="20000"/>
                </a:spcBef>
                <a:buClr>
                  <a:schemeClr val="tx2"/>
                </a:buClr>
                <a:buFontTx/>
                <a:buChar char="–"/>
              </a:pPr>
              <a:r>
                <a:rPr lang="en-US" altLang="en-US" sz="1800" b="0" dirty="0">
                  <a:latin typeface="Arial" panose="020B0604020202020204" pitchFamily="34" charset="0"/>
                </a:rPr>
                <a:t>Corrective Actions</a:t>
              </a:r>
            </a:p>
            <a:p>
              <a:pPr lvl="1" algn="l" eaLnBrk="1" hangingPunct="1">
                <a:lnSpc>
                  <a:spcPct val="90000"/>
                </a:lnSpc>
                <a:spcBef>
                  <a:spcPct val="20000"/>
                </a:spcBef>
                <a:buClr>
                  <a:schemeClr val="tx2"/>
                </a:buClr>
                <a:buFontTx/>
                <a:buChar char="–"/>
              </a:pPr>
              <a:r>
                <a:rPr lang="en-US" altLang="en-US" sz="1800" b="0" dirty="0">
                  <a:latin typeface="Arial" panose="020B0604020202020204" pitchFamily="34" charset="0"/>
                </a:rPr>
                <a:t> Objective Language</a:t>
              </a:r>
              <a:endParaRPr lang="en-US" altLang="en-US" sz="2100" b="0" dirty="0"/>
            </a:p>
          </p:txBody>
        </p:sp>
      </p:grpSp>
      <p:grpSp>
        <p:nvGrpSpPr>
          <p:cNvPr id="33797" name="Group 7">
            <a:extLst>
              <a:ext uri="{FF2B5EF4-FFF2-40B4-BE49-F238E27FC236}">
                <a16:creationId xmlns:a16="http://schemas.microsoft.com/office/drawing/2014/main" id="{F64DFB72-FF23-5D4E-9534-B3D3CA68F5D0}"/>
              </a:ext>
            </a:extLst>
          </p:cNvPr>
          <p:cNvGrpSpPr>
            <a:grpSpLocks/>
          </p:cNvGrpSpPr>
          <p:nvPr/>
        </p:nvGrpSpPr>
        <p:grpSpPr bwMode="auto">
          <a:xfrm>
            <a:off x="1257300" y="2000250"/>
            <a:ext cx="6686550" cy="2971800"/>
            <a:chOff x="144" y="960"/>
            <a:chExt cx="5616" cy="2496"/>
          </a:xfrm>
        </p:grpSpPr>
        <p:sp>
          <p:nvSpPr>
            <p:cNvPr id="33800" name="Text Box 8">
              <a:extLst>
                <a:ext uri="{FF2B5EF4-FFF2-40B4-BE49-F238E27FC236}">
                  <a16:creationId xmlns:a16="http://schemas.microsoft.com/office/drawing/2014/main" id="{E73D548F-E053-924C-9911-8A2FF0DE1792}"/>
                </a:ext>
              </a:extLst>
            </p:cNvPr>
            <p:cNvSpPr txBox="1">
              <a:spLocks noChangeArrowheads="1"/>
            </p:cNvSpPr>
            <p:nvPr/>
          </p:nvSpPr>
          <p:spPr bwMode="auto">
            <a:xfrm>
              <a:off x="240" y="1056"/>
              <a:ext cx="5424" cy="2297"/>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algn="l" eaLnBrk="1" hangingPunct="1">
                <a:spcBef>
                  <a:spcPct val="50000"/>
                </a:spcBef>
              </a:pPr>
              <a:r>
                <a:rPr kumimoji="1" lang="en-US" altLang="en-US" sz="1650" dirty="0">
                  <a:solidFill>
                    <a:srgbClr val="000099"/>
                  </a:solidFill>
                  <a:latin typeface="Arial" panose="020B0604020202020204" pitchFamily="34" charset="0"/>
                </a:rPr>
                <a:t>Management of Key Personnel - Rating: </a:t>
              </a:r>
              <a:r>
                <a:rPr kumimoji="1" lang="en-US" altLang="en-US" sz="1650" dirty="0">
                  <a:solidFill>
                    <a:srgbClr val="CC9900"/>
                  </a:solidFill>
                  <a:latin typeface="Arial" panose="020B0604020202020204" pitchFamily="34" charset="0"/>
                </a:rPr>
                <a:t>Marginal</a:t>
              </a:r>
            </a:p>
            <a:p>
              <a:pPr algn="l" eaLnBrk="1" hangingPunct="1">
                <a:spcBef>
                  <a:spcPct val="50000"/>
                </a:spcBef>
              </a:pPr>
              <a:r>
                <a:rPr kumimoji="1" lang="en-US" altLang="en-US" sz="1350" dirty="0">
                  <a:solidFill>
                    <a:srgbClr val="000099"/>
                  </a:solidFill>
                  <a:latin typeface="Arial" panose="020B0604020202020204" pitchFamily="34" charset="0"/>
                </a:rPr>
                <a:t>The Contractor has exhibited marginal management of key personnel.  While instructor resumes are due to the Contracting Officer at least 30 days prior to placing an instructor in class, </a:t>
              </a:r>
              <a:r>
                <a:rPr kumimoji="1" lang="en-US" altLang="en-US" sz="1350" dirty="0">
                  <a:solidFill>
                    <a:schemeClr val="tx2"/>
                  </a:solidFill>
                  <a:latin typeface="Arial" panose="020B0604020202020204" pitchFamily="34" charset="0"/>
                </a:rPr>
                <a:t>30% of resumes have been provided closer than this timeframe, some within a 7 day window.</a:t>
              </a:r>
              <a:r>
                <a:rPr kumimoji="1" lang="en-US" altLang="en-US" sz="1350" dirty="0">
                  <a:solidFill>
                    <a:srgbClr val="000099"/>
                  </a:solidFill>
                  <a:latin typeface="Arial" panose="020B0604020202020204" pitchFamily="34" charset="0"/>
                </a:rPr>
                <a:t>  2 of these last minute resumes have been rejected with no replacement instructor being available, forcing a class cancellation.  In addition, the Contractor has been unable to attract and retain qualified instructor personnel during this reporting period.  The Instructor and Senior Instructor labor categories have experienced </a:t>
              </a:r>
              <a:r>
                <a:rPr kumimoji="1" lang="en-US" altLang="en-US" sz="1350" dirty="0">
                  <a:solidFill>
                    <a:schemeClr val="tx2"/>
                  </a:solidFill>
                  <a:latin typeface="Arial" panose="020B0604020202020204" pitchFamily="34" charset="0"/>
                </a:rPr>
                <a:t>40% and 35% turnover rates respectively</a:t>
              </a:r>
              <a:r>
                <a:rPr kumimoji="1" lang="en-US" altLang="en-US" sz="1350" dirty="0">
                  <a:solidFill>
                    <a:srgbClr val="000099"/>
                  </a:solidFill>
                  <a:latin typeface="Arial" panose="020B0604020202020204" pitchFamily="34" charset="0"/>
                </a:rPr>
                <a:t>.  Contractor management is addressing the situation </a:t>
              </a:r>
              <a:r>
                <a:rPr kumimoji="1" lang="en-US" altLang="en-US" sz="1350" dirty="0">
                  <a:solidFill>
                    <a:schemeClr val="tx2"/>
                  </a:solidFill>
                  <a:latin typeface="Arial" panose="020B0604020202020204" pitchFamily="34" charset="0"/>
                </a:rPr>
                <a:t>by aggressively recruiting at industry job fairs and in trade publications, but no improvement has been noted to date.</a:t>
              </a:r>
              <a:endParaRPr kumimoji="1" lang="en-US" altLang="en-US" sz="1800" b="0" dirty="0">
                <a:solidFill>
                  <a:schemeClr val="tx2"/>
                </a:solidFill>
                <a:latin typeface="Arial" panose="020B0604020202020204" pitchFamily="34" charset="0"/>
              </a:endParaRPr>
            </a:p>
          </p:txBody>
        </p:sp>
        <p:sp>
          <p:nvSpPr>
            <p:cNvPr id="33801" name="AutoShape 9">
              <a:extLst>
                <a:ext uri="{FF2B5EF4-FFF2-40B4-BE49-F238E27FC236}">
                  <a16:creationId xmlns:a16="http://schemas.microsoft.com/office/drawing/2014/main" id="{10E645F9-6D8C-914C-BF56-D50E3E5F8389}"/>
                </a:ext>
              </a:extLst>
            </p:cNvPr>
            <p:cNvSpPr>
              <a:spLocks noChangeArrowheads="1"/>
            </p:cNvSpPr>
            <p:nvPr/>
          </p:nvSpPr>
          <p:spPr bwMode="auto">
            <a:xfrm>
              <a:off x="192" y="3168"/>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3802" name="AutoShape 10">
              <a:extLst>
                <a:ext uri="{FF2B5EF4-FFF2-40B4-BE49-F238E27FC236}">
                  <a16:creationId xmlns:a16="http://schemas.microsoft.com/office/drawing/2014/main" id="{0FEB98EA-2989-C049-A434-1069BFD5F817}"/>
                </a:ext>
              </a:extLst>
            </p:cNvPr>
            <p:cNvSpPr>
              <a:spLocks noChangeArrowheads="1"/>
            </p:cNvSpPr>
            <p:nvPr/>
          </p:nvSpPr>
          <p:spPr bwMode="auto">
            <a:xfrm flipH="1">
              <a:off x="5472" y="3120"/>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3803" name="AutoShape 11">
              <a:extLst>
                <a:ext uri="{FF2B5EF4-FFF2-40B4-BE49-F238E27FC236}">
                  <a16:creationId xmlns:a16="http://schemas.microsoft.com/office/drawing/2014/main" id="{1E7EF5BC-44AA-5045-AB6E-70DC6BFE3B2F}"/>
                </a:ext>
              </a:extLst>
            </p:cNvPr>
            <p:cNvSpPr>
              <a:spLocks noChangeArrowheads="1"/>
            </p:cNvSpPr>
            <p:nvPr/>
          </p:nvSpPr>
          <p:spPr bwMode="auto">
            <a:xfrm flipV="1">
              <a:off x="144" y="960"/>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sp>
          <p:nvSpPr>
            <p:cNvPr id="33804" name="AutoShape 12">
              <a:extLst>
                <a:ext uri="{FF2B5EF4-FFF2-40B4-BE49-F238E27FC236}">
                  <a16:creationId xmlns:a16="http://schemas.microsoft.com/office/drawing/2014/main" id="{BD6DF84B-D39E-B94D-B95F-580AB0A85E91}"/>
                </a:ext>
              </a:extLst>
            </p:cNvPr>
            <p:cNvSpPr>
              <a:spLocks noChangeArrowheads="1"/>
            </p:cNvSpPr>
            <p:nvPr/>
          </p:nvSpPr>
          <p:spPr bwMode="auto">
            <a:xfrm flipH="1" flipV="1">
              <a:off x="5472" y="960"/>
              <a:ext cx="288" cy="288"/>
            </a:xfrm>
            <a:prstGeom prst="rtTriangle">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Century Gothic" panose="020B0502020202020204" pitchFamily="34" charset="0"/>
                  <a:cs typeface="Times New Roman" panose="02020603050405020304" pitchFamily="18" charset="0"/>
                </a:defRPr>
              </a:lvl1pPr>
              <a:lvl2pPr marL="742950" indent="-285750" eaLnBrk="0" hangingPunct="0">
                <a:defRPr sz="2400" b="1">
                  <a:solidFill>
                    <a:schemeClr val="tx1"/>
                  </a:solidFill>
                  <a:latin typeface="Century Gothic" panose="020B0502020202020204" pitchFamily="34" charset="0"/>
                  <a:cs typeface="Times New Roman" panose="02020603050405020304" pitchFamily="18" charset="0"/>
                </a:defRPr>
              </a:lvl2pPr>
              <a:lvl3pPr marL="1143000" indent="-228600" eaLnBrk="0" hangingPunct="0">
                <a:defRPr sz="2400" b="1">
                  <a:solidFill>
                    <a:schemeClr val="tx1"/>
                  </a:solidFill>
                  <a:latin typeface="Century Gothic" panose="020B0502020202020204" pitchFamily="34" charset="0"/>
                  <a:cs typeface="Times New Roman" panose="02020603050405020304" pitchFamily="18" charset="0"/>
                </a:defRPr>
              </a:lvl3pPr>
              <a:lvl4pPr marL="1600200" indent="-228600" eaLnBrk="0" hangingPunct="0">
                <a:defRPr sz="2400" b="1">
                  <a:solidFill>
                    <a:schemeClr val="tx1"/>
                  </a:solidFill>
                  <a:latin typeface="Century Gothic" panose="020B0502020202020204" pitchFamily="34" charset="0"/>
                  <a:cs typeface="Times New Roman" panose="02020603050405020304" pitchFamily="18" charset="0"/>
                </a:defRPr>
              </a:lvl4pPr>
              <a:lvl5pPr marL="2057400" indent="-228600" eaLnBrk="0" hangingPunct="0">
                <a:defRPr sz="2400" b="1">
                  <a:solidFill>
                    <a:schemeClr val="tx1"/>
                  </a:solidFill>
                  <a:latin typeface="Century Gothic" panose="020B050202020202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Century Gothic" panose="020B0502020202020204" pitchFamily="34" charset="0"/>
                  <a:cs typeface="Times New Roman" panose="02020603050405020304" pitchFamily="18" charset="0"/>
                </a:defRPr>
              </a:lvl9pPr>
            </a:lstStyle>
            <a:p>
              <a:pPr eaLnBrk="1" hangingPunct="1"/>
              <a:endParaRPr lang="en-US" altLang="en-US" sz="1800">
                <a:solidFill>
                  <a:schemeClr val="tx2"/>
                </a:solidFill>
              </a:endParaRPr>
            </a:p>
          </p:txBody>
        </p:sp>
      </p:grpSp>
      <p:pic>
        <p:nvPicPr>
          <p:cNvPr id="33798" name="Picture 14">
            <a:extLst>
              <a:ext uri="{FF2B5EF4-FFF2-40B4-BE49-F238E27FC236}">
                <a16:creationId xmlns:a16="http://schemas.microsoft.com/office/drawing/2014/main" id="{B502D011-E48D-1542-8FC9-788D51C3D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137160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Slide Number Placeholder 13">
            <a:extLst>
              <a:ext uri="{FF2B5EF4-FFF2-40B4-BE49-F238E27FC236}">
                <a16:creationId xmlns:a16="http://schemas.microsoft.com/office/drawing/2014/main" id="{746070A2-8F37-6E4C-85D5-27AFF259F3EB}"/>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eaLnBrk="0" hangingPunct="0">
              <a:defRPr sz="1800" b="1">
                <a:solidFill>
                  <a:schemeClr val="tx1"/>
                </a:solidFill>
                <a:latin typeface="Century Gothic" panose="020B0502020202020204" pitchFamily="34" charset="0"/>
                <a:cs typeface="Times New Roman" panose="02020603050405020304" pitchFamily="18" charset="0"/>
              </a:defRPr>
            </a:lvl1pPr>
            <a:lvl2pPr eaLnBrk="0" hangingPunct="0">
              <a:defRPr sz="1800" b="1">
                <a:solidFill>
                  <a:schemeClr val="tx1"/>
                </a:solidFill>
                <a:latin typeface="Century Gothic" panose="020B0502020202020204" pitchFamily="34" charset="0"/>
                <a:cs typeface="Times New Roman" panose="02020603050405020304" pitchFamily="18" charset="0"/>
              </a:defRPr>
            </a:lvl2pPr>
            <a:lvl3pPr marL="857250" indent="-171450" eaLnBrk="0" hangingPunct="0">
              <a:defRPr sz="1800" b="1">
                <a:solidFill>
                  <a:schemeClr val="tx1"/>
                </a:solidFill>
                <a:latin typeface="Century Gothic" panose="020B0502020202020204" pitchFamily="34" charset="0"/>
                <a:cs typeface="Times New Roman" panose="02020603050405020304" pitchFamily="18" charset="0"/>
              </a:defRPr>
            </a:lvl3pPr>
            <a:lvl4pPr marL="1200150" indent="-171450" eaLnBrk="0" hangingPunct="0">
              <a:defRPr sz="1800" b="1">
                <a:solidFill>
                  <a:schemeClr val="tx1"/>
                </a:solidFill>
                <a:latin typeface="Century Gothic" panose="020B0502020202020204" pitchFamily="34" charset="0"/>
                <a:cs typeface="Times New Roman" panose="02020603050405020304" pitchFamily="18" charset="0"/>
              </a:defRPr>
            </a:lvl4pPr>
            <a:lvl5pPr marL="1543050" indent="-171450" eaLnBrk="0" hangingPunct="0">
              <a:defRPr sz="1800" b="1">
                <a:solidFill>
                  <a:schemeClr val="tx1"/>
                </a:solidFill>
                <a:latin typeface="Century Gothic" panose="020B0502020202020204" pitchFamily="34" charset="0"/>
                <a:cs typeface="Times New Roman" panose="02020603050405020304" pitchFamily="18" charset="0"/>
              </a:defRPr>
            </a:lvl5pPr>
            <a:lvl6pPr marL="18859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6pPr>
            <a:lvl7pPr marL="22288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7pPr>
            <a:lvl8pPr marL="25717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8pPr>
            <a:lvl9pPr marL="2914650" indent="-171450" algn="ctr" eaLnBrk="0" fontAlgn="base" hangingPunct="0">
              <a:spcBef>
                <a:spcPct val="0"/>
              </a:spcBef>
              <a:spcAft>
                <a:spcPct val="0"/>
              </a:spcAft>
              <a:defRPr sz="1800" b="1">
                <a:solidFill>
                  <a:schemeClr val="tx1"/>
                </a:solidFill>
                <a:latin typeface="Century Gothic" panose="020B0502020202020204" pitchFamily="34" charset="0"/>
                <a:cs typeface="Times New Roman" panose="02020603050405020304" pitchFamily="18" charset="0"/>
              </a:defRPr>
            </a:lvl9pPr>
          </a:lstStyle>
          <a:p>
            <a:pPr lvl="1" eaLnBrk="1" hangingPunct="1"/>
            <a:fld id="{38AEA339-66BA-1B45-A87B-83B9F1AE1B90}" type="slidenum">
              <a:rPr lang="en-US" altLang="en-US" sz="1050" b="0">
                <a:solidFill>
                  <a:schemeClr val="bg1"/>
                </a:solidFill>
                <a:latin typeface="Tahoma" panose="020B0604030504040204" pitchFamily="34" charset="0"/>
              </a:rPr>
              <a:pPr lvl="1" eaLnBrk="1" hangingPunct="1"/>
              <a:t>28</a:t>
            </a:fld>
            <a:endParaRPr lang="en-US" altLang="en-US" sz="1050" b="0">
              <a:solidFill>
                <a:schemeClr val="bg1"/>
              </a:solidFill>
              <a:latin typeface="Tahoma" panose="020B0604030504040204" pitchFamily="34" charset="0"/>
            </a:endParaRPr>
          </a:p>
        </p:txBody>
      </p:sp>
    </p:spTree>
    <p:extLst>
      <p:ext uri="{BB962C8B-B14F-4D97-AF65-F5344CB8AC3E}">
        <p14:creationId xmlns:p14="http://schemas.microsoft.com/office/powerpoint/2010/main" val="254938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755335" y="1306287"/>
            <a:ext cx="7426325" cy="35792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r>
              <a:rPr lang="en-US" sz="2000" dirty="0" smtClean="0"/>
              <a:t>                         Potential </a:t>
            </a:r>
            <a:r>
              <a:rPr lang="en-US" sz="2000" dirty="0"/>
              <a:t>Areas for </a:t>
            </a:r>
            <a:r>
              <a:rPr lang="en-US" sz="2000" dirty="0" smtClean="0"/>
              <a:t>Disagreement</a:t>
            </a:r>
          </a:p>
          <a:p>
            <a:pPr marL="0" lvl="0" indent="0">
              <a:spcBef>
                <a:spcPct val="0"/>
              </a:spcBef>
            </a:pPr>
            <a:endParaRPr lang="en-US" sz="2000" b="0" dirty="0">
              <a:solidFill>
                <a:srgbClr val="000000"/>
              </a:solidFill>
              <a:latin typeface="Gill Sans"/>
              <a:ea typeface="+mn-ea"/>
              <a:sym typeface="GillSans"/>
            </a:endParaRPr>
          </a:p>
          <a:p>
            <a:pPr marL="443866" indent="0" eaLnBrk="0" hangingPunct="0">
              <a:spcBef>
                <a:spcPct val="0"/>
              </a:spcBef>
            </a:pPr>
            <a:r>
              <a:rPr lang="en-US" altLang="en-US" sz="2000" dirty="0">
                <a:solidFill>
                  <a:prstClr val="black"/>
                </a:solidFill>
              </a:rPr>
              <a:t>-  </a:t>
            </a:r>
            <a:r>
              <a:rPr lang="en-US" altLang="en-US" sz="2000" b="0" dirty="0">
                <a:solidFill>
                  <a:prstClr val="black"/>
                </a:solidFill>
              </a:rPr>
              <a:t>Rating doesn’t reflect actual performance</a:t>
            </a:r>
          </a:p>
          <a:p>
            <a:pPr marL="1129666" eaLnBrk="0" hangingPunct="0">
              <a:spcBef>
                <a:spcPct val="0"/>
              </a:spcBef>
              <a:buFontTx/>
              <a:buChar char="-"/>
            </a:pPr>
            <a:endParaRPr lang="en-US" altLang="en-US" sz="2000" b="0" dirty="0">
              <a:solidFill>
                <a:prstClr val="black"/>
              </a:solidFill>
            </a:endParaRPr>
          </a:p>
          <a:p>
            <a:pPr marL="1129666" eaLnBrk="0" hangingPunct="0">
              <a:spcBef>
                <a:spcPct val="0"/>
              </a:spcBef>
              <a:buFontTx/>
              <a:buChar char="-"/>
            </a:pPr>
            <a:r>
              <a:rPr lang="en-US" sz="2000" b="0" dirty="0">
                <a:solidFill>
                  <a:prstClr val="black"/>
                </a:solidFill>
              </a:rPr>
              <a:t>Assessing Official (AO) narrative contains inaccurate, unsupported, or unclear statements</a:t>
            </a:r>
          </a:p>
          <a:p>
            <a:pPr marL="1129666" eaLnBrk="0" hangingPunct="0">
              <a:spcBef>
                <a:spcPct val="0"/>
              </a:spcBef>
              <a:buFontTx/>
              <a:buChar char="-"/>
            </a:pPr>
            <a:endParaRPr lang="en-US" sz="2000" b="0" dirty="0">
              <a:solidFill>
                <a:prstClr val="black"/>
              </a:solidFill>
            </a:endParaRPr>
          </a:p>
          <a:p>
            <a:pPr marL="1129666" eaLnBrk="0" hangingPunct="0">
              <a:spcBef>
                <a:spcPct val="0"/>
              </a:spcBef>
              <a:buFontTx/>
              <a:buChar char="-"/>
            </a:pPr>
            <a:r>
              <a:rPr lang="en-US" sz="2000" b="0" dirty="0">
                <a:solidFill>
                  <a:prstClr val="black"/>
                </a:solidFill>
              </a:rPr>
              <a:t>AO narrative includes areas not covered by the stated evaluation criteria</a:t>
            </a:r>
          </a:p>
          <a:p>
            <a:pPr marL="0" lvl="0" indent="0">
              <a:spcBef>
                <a:spcPct val="0"/>
              </a:spcBef>
            </a:pPr>
            <a:endParaRPr lang="en-US" sz="20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r>
              <a:rPr lang="en-US" sz="2800" dirty="0" smtClean="0"/>
              <a:t>CPAR Disagreements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6213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204044" y="368614"/>
            <a:ext cx="6098891" cy="1115825"/>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lvl="0" algn="ctr">
              <a:defRPr/>
            </a:pPr>
            <a:r>
              <a:rPr lang="en-US" sz="2800" noProof="0" dirty="0" smtClean="0"/>
              <a:t>What is CPARS?</a:t>
            </a:r>
            <a:r>
              <a:rPr kumimoji="0" lang="en-US" sz="4000" b="0" i="0" u="none" strike="noStrike" kern="1200" cap="none" spc="0" normalizeH="0" baseline="0" noProof="0" dirty="0" smtClean="0">
                <a:ln>
                  <a:noFill/>
                </a:ln>
                <a:solidFill>
                  <a:srgbClr val="000000"/>
                </a:solidFill>
                <a:effectLst/>
                <a:uLnTx/>
                <a:uFillTx/>
                <a:latin typeface="Gill Sans"/>
                <a:ea typeface="+mj-ea"/>
                <a:cs typeface="Arial" pitchFamily="34" charset="0"/>
              </a:rPr>
              <a:t/>
            </a:r>
            <a:br>
              <a:rPr kumimoji="0" lang="en-US" sz="4000" b="0" i="0" u="none" strike="noStrike" kern="1200" cap="none" spc="0" normalizeH="0" baseline="0" noProof="0" dirty="0" smtClean="0">
                <a:ln>
                  <a:noFill/>
                </a:ln>
                <a:solidFill>
                  <a:srgbClr val="000000"/>
                </a:solidFill>
                <a:effectLst/>
                <a:uLnTx/>
                <a:uFillTx/>
                <a:latin typeface="Gill Sans"/>
                <a:ea typeface="+mj-ea"/>
                <a:cs typeface="Arial" pitchFamily="34" charset="0"/>
              </a:rPr>
            </a:br>
            <a:r>
              <a:rPr kumimoji="0" lang="en-US" sz="40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t/>
            </a:r>
            <a:br>
              <a:rPr kumimoji="0" lang="en-US" sz="40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b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2" name="Text Placeholder 1"/>
          <p:cNvSpPr>
            <a:spLocks noGrp="1"/>
          </p:cNvSpPr>
          <p:nvPr>
            <p:ph type="body" sz="quarter" idx="12"/>
          </p:nvPr>
        </p:nvSpPr>
        <p:spPr>
          <a:xfrm>
            <a:off x="540326" y="1422264"/>
            <a:ext cx="8189788" cy="4684965"/>
          </a:xfrm>
        </p:spPr>
        <p:txBody>
          <a:bodyPr/>
          <a:lstStyle/>
          <a:p>
            <a:pPr marL="214313" indent="-214313">
              <a:spcAft>
                <a:spcPts val="600"/>
              </a:spcAft>
              <a:buFont typeface="Arial" panose="020B0604020202020204" pitchFamily="34" charset="0"/>
              <a:buChar char="•"/>
            </a:pPr>
            <a:r>
              <a:rPr lang="en-US" sz="1400" dirty="0">
                <a:solidFill>
                  <a:srgbClr val="0070C0"/>
                </a:solidFill>
              </a:rPr>
              <a:t>Contractor Performance Assessment Reporting System (CPARS)</a:t>
            </a:r>
          </a:p>
          <a:p>
            <a:pPr marL="557213" lvl="1" indent="-214313">
              <a:spcAft>
                <a:spcPts val="600"/>
              </a:spcAft>
              <a:buFont typeface="Arial" panose="020B0604020202020204" pitchFamily="34" charset="0"/>
              <a:buChar char="•"/>
            </a:pPr>
            <a:r>
              <a:rPr lang="en-US" sz="1400" dirty="0"/>
              <a:t>CPARS is a web-enabled application that collects and manages the library of automated Contractor Performance Assessment Reports (CPAR). A CPAR assesses a contractor's performance and provides a record, both positive and negative, on a given contractor during a specific period of time</a:t>
            </a:r>
          </a:p>
          <a:p>
            <a:pPr marL="557213" lvl="1" indent="-214313">
              <a:spcAft>
                <a:spcPts val="600"/>
              </a:spcAft>
              <a:buFont typeface="Arial" panose="020B0604020202020204" pitchFamily="34" charset="0"/>
              <a:buChar char="•"/>
            </a:pPr>
            <a:r>
              <a:rPr lang="en-US" sz="1400" dirty="0">
                <a:solidFill>
                  <a:srgbClr val="0070C0"/>
                </a:solidFill>
              </a:rPr>
              <a:t>www.cpars.gov</a:t>
            </a:r>
          </a:p>
          <a:p>
            <a:pPr marL="557213" lvl="1" indent="-214313">
              <a:spcAft>
                <a:spcPts val="600"/>
              </a:spcAft>
              <a:buFont typeface="Arial" panose="020B0604020202020204" pitchFamily="34" charset="0"/>
              <a:buChar char="•"/>
            </a:pPr>
            <a:endParaRPr lang="en-US" sz="1400" dirty="0"/>
          </a:p>
          <a:p>
            <a:pPr marL="214313" indent="-214313">
              <a:spcAft>
                <a:spcPts val="600"/>
              </a:spcAft>
              <a:buFont typeface="Arial" panose="020B0604020202020204" pitchFamily="34" charset="0"/>
              <a:buChar char="•"/>
            </a:pPr>
            <a:r>
              <a:rPr lang="en-US" sz="1400" dirty="0">
                <a:solidFill>
                  <a:srgbClr val="0070C0"/>
                </a:solidFill>
              </a:rPr>
              <a:t>CPARs Capabilities</a:t>
            </a:r>
          </a:p>
          <a:p>
            <a:pPr marL="557213" lvl="1" indent="-214313">
              <a:spcAft>
                <a:spcPts val="600"/>
              </a:spcAft>
              <a:buFont typeface="Arial" panose="020B0604020202020204" pitchFamily="34" charset="0"/>
              <a:buChar char="•"/>
            </a:pPr>
            <a:r>
              <a:rPr lang="en-US" sz="1400" dirty="0"/>
              <a:t>Single Sign On (PKI or email/password)</a:t>
            </a:r>
          </a:p>
          <a:p>
            <a:pPr marL="557213" lvl="1" indent="-214313">
              <a:spcAft>
                <a:spcPts val="600"/>
              </a:spcAft>
              <a:buFont typeface="Arial" panose="020B0604020202020204" pitchFamily="34" charset="0"/>
              <a:buChar char="•"/>
            </a:pPr>
            <a:r>
              <a:rPr lang="en-US" sz="1400" dirty="0"/>
              <a:t>Writing and Reviewing Evaluations </a:t>
            </a:r>
          </a:p>
          <a:p>
            <a:pPr marL="557213" lvl="1" indent="-214313">
              <a:spcAft>
                <a:spcPts val="600"/>
              </a:spcAft>
              <a:buFont typeface="Arial" panose="020B0604020202020204" pitchFamily="34" charset="0"/>
              <a:buChar char="•"/>
            </a:pPr>
            <a:r>
              <a:rPr lang="en-US" sz="1400" dirty="0"/>
              <a:t>Creating Integrity Records </a:t>
            </a:r>
          </a:p>
          <a:p>
            <a:pPr marL="557213" lvl="1" indent="-214313">
              <a:spcAft>
                <a:spcPts val="600"/>
              </a:spcAft>
              <a:buFont typeface="Arial" panose="020B0604020202020204" pitchFamily="34" charset="0"/>
              <a:buChar char="•"/>
            </a:pPr>
            <a:r>
              <a:rPr lang="en-US" sz="1400" dirty="0"/>
              <a:t>Viewing Performance and Integrity Records</a:t>
            </a:r>
          </a:p>
          <a:p>
            <a:pPr marL="557213" lvl="1" indent="-214313">
              <a:spcAft>
                <a:spcPts val="600"/>
              </a:spcAft>
              <a:buFont typeface="Arial" panose="020B0604020202020204" pitchFamily="34" charset="0"/>
              <a:buChar char="•"/>
            </a:pPr>
            <a:r>
              <a:rPr lang="en-US" sz="1400" dirty="0"/>
              <a:t>Managing and Reviewing Accounts and Records </a:t>
            </a:r>
          </a:p>
          <a:p>
            <a:pPr marL="557213" lvl="1" indent="-214313">
              <a:spcAft>
                <a:spcPts val="600"/>
              </a:spcAft>
              <a:buFont typeface="Arial" panose="020B0604020202020204" pitchFamily="34" charset="0"/>
              <a:buChar char="•"/>
            </a:pPr>
            <a:r>
              <a:rPr lang="en-US" sz="1400" dirty="0"/>
              <a:t>Reviewing and Commenting on Evaluations </a:t>
            </a:r>
          </a:p>
          <a:p>
            <a:pPr marL="557213" lvl="1" indent="-214313">
              <a:spcAft>
                <a:spcPts val="600"/>
              </a:spcAft>
              <a:buFont typeface="Arial" panose="020B0604020202020204" pitchFamily="34" charset="0"/>
              <a:buChar char="•"/>
            </a:pPr>
            <a:r>
              <a:rPr lang="en-US" sz="1400" dirty="0"/>
              <a:t>Managing Users (Focal Point) </a:t>
            </a:r>
          </a:p>
        </p:txBody>
      </p:sp>
    </p:spTree>
    <p:extLst>
      <p:ext uri="{BB962C8B-B14F-4D97-AF65-F5344CB8AC3E}">
        <p14:creationId xmlns:p14="http://schemas.microsoft.com/office/powerpoint/2010/main" val="3662085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402021" y="1306287"/>
            <a:ext cx="8182303" cy="51536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r>
              <a:rPr lang="en-US" sz="2000" dirty="0" smtClean="0"/>
              <a:t>                         Handling a CPARS Disagreement</a:t>
            </a:r>
          </a:p>
          <a:p>
            <a:pPr marL="0" lvl="0" indent="0">
              <a:spcBef>
                <a:spcPct val="0"/>
              </a:spcBef>
            </a:pPr>
            <a:endParaRPr lang="en-US" sz="2000" b="0" dirty="0">
              <a:solidFill>
                <a:srgbClr val="000000"/>
              </a:solidFill>
              <a:latin typeface="Gill Sans"/>
              <a:ea typeface="+mn-ea"/>
              <a:sym typeface="GillSans"/>
            </a:endParaRPr>
          </a:p>
          <a:p>
            <a:pPr>
              <a:buFontTx/>
              <a:buChar char="-"/>
            </a:pPr>
            <a:r>
              <a:rPr lang="en-US" sz="1400" b="0" dirty="0"/>
              <a:t>The contractor has </a:t>
            </a:r>
            <a:r>
              <a:rPr lang="en-US" sz="1400" dirty="0"/>
              <a:t>14 days</a:t>
            </a:r>
            <a:r>
              <a:rPr lang="en-US" sz="1400" b="0" dirty="0"/>
              <a:t> to respond to the evaluation rating and narrative in CPARS before the CPAR appears in PPIRS</a:t>
            </a:r>
          </a:p>
          <a:p>
            <a:pPr lvl="1">
              <a:buFontTx/>
              <a:buChar char="-"/>
            </a:pPr>
            <a:r>
              <a:rPr lang="en-US" sz="1400" dirty="0"/>
              <a:t>Then </a:t>
            </a:r>
            <a:r>
              <a:rPr lang="en-US" sz="1400" b="1" dirty="0"/>
              <a:t>60 days </a:t>
            </a:r>
            <a:r>
              <a:rPr lang="en-US" sz="1400" dirty="0"/>
              <a:t>to respond before it is finalized</a:t>
            </a:r>
            <a:r>
              <a:rPr lang="en-US" sz="1400" dirty="0" smtClean="0"/>
              <a:t>.</a:t>
            </a:r>
          </a:p>
          <a:p>
            <a:pPr lvl="1">
              <a:buFontTx/>
              <a:buChar char="-"/>
            </a:pPr>
            <a:endParaRPr lang="en-US" sz="1400" dirty="0"/>
          </a:p>
          <a:p>
            <a:pPr>
              <a:buClr>
                <a:schemeClr val="accent4"/>
              </a:buClr>
              <a:buFontTx/>
              <a:buChar char="-"/>
            </a:pPr>
            <a:r>
              <a:rPr lang="en-US" sz="1400" b="0" dirty="0" smtClean="0"/>
              <a:t>The </a:t>
            </a:r>
            <a:r>
              <a:rPr lang="en-US" sz="1400" b="0" dirty="0"/>
              <a:t>Contractor Rep (CR) submits comments addressing the AO’s ratings and narrative</a:t>
            </a:r>
          </a:p>
          <a:p>
            <a:pPr lvl="1">
              <a:buClr>
                <a:schemeClr val="accent4"/>
              </a:buClr>
              <a:buFontTx/>
              <a:buChar char="-"/>
            </a:pPr>
            <a:r>
              <a:rPr lang="en-US" sz="1400" dirty="0"/>
              <a:t>This is when the contractor can “non-concur” with the CPAR</a:t>
            </a:r>
          </a:p>
          <a:p>
            <a:pPr marL="617220" lvl="1" indent="0">
              <a:buClr>
                <a:schemeClr val="accent4"/>
              </a:buClr>
              <a:buNone/>
            </a:pPr>
            <a:endParaRPr lang="en-US" sz="1400" dirty="0"/>
          </a:p>
          <a:p>
            <a:pPr marL="857250">
              <a:buClr>
                <a:schemeClr val="accent4"/>
              </a:buClr>
              <a:buFontTx/>
              <a:buChar char="-"/>
            </a:pPr>
            <a:r>
              <a:rPr lang="en-US" sz="1400" b="0" dirty="0"/>
              <a:t>The Reviewing Official (RO) reviews the issue</a:t>
            </a:r>
          </a:p>
          <a:p>
            <a:pPr marL="1543050" lvl="1">
              <a:buClr>
                <a:schemeClr val="accent4"/>
              </a:buClr>
              <a:buFontTx/>
              <a:buChar char="-"/>
            </a:pPr>
            <a:r>
              <a:rPr lang="en-US" sz="1400" dirty="0"/>
              <a:t>The RO may sustain the ratings or adjust the ratings and narrative </a:t>
            </a:r>
          </a:p>
          <a:p>
            <a:pPr marL="1543050" lvl="1">
              <a:buClr>
                <a:schemeClr val="accent4"/>
              </a:buClr>
              <a:buFontTx/>
              <a:buChar char="-"/>
            </a:pPr>
            <a:r>
              <a:rPr lang="en-US" sz="1400" dirty="0"/>
              <a:t>The RO must acknowledge consideration of any significant discrepancies</a:t>
            </a:r>
          </a:p>
          <a:p>
            <a:pPr marL="1543050" lvl="1">
              <a:buClr>
                <a:schemeClr val="accent4"/>
              </a:buClr>
              <a:buFontTx/>
              <a:buChar char="-"/>
            </a:pPr>
            <a:endParaRPr lang="en-US" sz="2900" dirty="0"/>
          </a:p>
          <a:p>
            <a:pPr marL="742950">
              <a:buClr>
                <a:schemeClr val="accent4"/>
              </a:buClr>
              <a:buFontTx/>
              <a:buChar char="-"/>
            </a:pPr>
            <a:r>
              <a:rPr lang="en-US" sz="1400" b="0" dirty="0"/>
              <a:t>If the contractor disagrees after the RO signs the CPAR, the contractor may request a Contracting Officer Final </a:t>
            </a:r>
            <a:r>
              <a:rPr lang="en-US" sz="1400" b="0" dirty="0" smtClean="0"/>
              <a:t>Decision</a:t>
            </a:r>
            <a:endParaRPr lang="en-US" sz="14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04804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402021" y="961697"/>
            <a:ext cx="8182303" cy="51198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r>
              <a:rPr lang="en-US" sz="2000" dirty="0" smtClean="0"/>
              <a:t>                               </a:t>
            </a:r>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r>
              <a:rPr lang="en-US" sz="2000" dirty="0"/>
              <a:t> </a:t>
            </a:r>
            <a:r>
              <a:rPr lang="en-US" sz="2000" dirty="0" smtClean="0"/>
              <a:t>                              </a:t>
            </a:r>
            <a:endParaRPr lang="en-US" sz="2000" dirty="0"/>
          </a:p>
          <a:p>
            <a:pPr marL="0" lvl="0" indent="0">
              <a:spcBef>
                <a:spcPct val="0"/>
              </a:spcBef>
            </a:pPr>
            <a:r>
              <a:rPr lang="en-US" sz="2000" dirty="0" smtClean="0"/>
              <a:t>		     Government </a:t>
            </a:r>
            <a:r>
              <a:rPr lang="en-US" sz="2000" dirty="0"/>
              <a:t>Best </a:t>
            </a:r>
            <a:r>
              <a:rPr lang="en-US" sz="2000" dirty="0" smtClean="0"/>
              <a:t>Practices</a:t>
            </a:r>
          </a:p>
          <a:p>
            <a:pPr marL="0" lvl="0" indent="0">
              <a:spcBef>
                <a:spcPct val="0"/>
              </a:spcBef>
            </a:pPr>
            <a:endParaRPr lang="en-US" sz="2000" dirty="0"/>
          </a:p>
          <a:p>
            <a:pPr>
              <a:buFontTx/>
              <a:buChar char="-"/>
            </a:pPr>
            <a:endParaRPr lang="en-US" sz="1200" dirty="0" smtClean="0"/>
          </a:p>
          <a:p>
            <a:pPr>
              <a:buFontTx/>
              <a:buChar char="-"/>
            </a:pPr>
            <a:r>
              <a:rPr lang="en-US" sz="1200" b="0" dirty="0" smtClean="0"/>
              <a:t>Know </a:t>
            </a:r>
            <a:r>
              <a:rPr lang="en-US" sz="1200" b="0" dirty="0"/>
              <a:t>the CPAR rules in the FAR and CPARS Guide.  </a:t>
            </a:r>
            <a:r>
              <a:rPr lang="en-US" sz="1200" b="0" i="1" dirty="0"/>
              <a:t>See </a:t>
            </a:r>
            <a:r>
              <a:rPr lang="en-US" sz="1200" b="0" dirty="0"/>
              <a:t>FAR Subpart 42.15; </a:t>
            </a:r>
            <a:r>
              <a:rPr lang="en-US" sz="1200" b="0" i="1" dirty="0"/>
              <a:t>See also </a:t>
            </a:r>
            <a:r>
              <a:rPr lang="en-US" sz="1200" b="0" dirty="0"/>
              <a:t>Guidance for the Contractor Performance Assessment Reporting System (July 2018)</a:t>
            </a:r>
          </a:p>
          <a:p>
            <a:pPr marL="0" indent="0">
              <a:buNone/>
            </a:pPr>
            <a:endParaRPr lang="en-US" sz="1200" b="0" dirty="0"/>
          </a:p>
          <a:p>
            <a:pPr>
              <a:buFontTx/>
              <a:buChar char="-"/>
            </a:pPr>
            <a:r>
              <a:rPr lang="en-US" sz="1200" b="0" dirty="0"/>
              <a:t>Document and communicate performance issues – avoid surprise</a:t>
            </a:r>
          </a:p>
          <a:p>
            <a:pPr marL="0" indent="0">
              <a:buNone/>
            </a:pPr>
            <a:endParaRPr lang="en-US" sz="1200" b="0" dirty="0"/>
          </a:p>
          <a:p>
            <a:pPr>
              <a:buFontTx/>
              <a:buChar char="-"/>
            </a:pPr>
            <a:r>
              <a:rPr lang="en-US" sz="1200" b="0" dirty="0"/>
              <a:t>Allow sufficient time for corrective action</a:t>
            </a:r>
          </a:p>
          <a:p>
            <a:pPr marL="0" indent="0">
              <a:buNone/>
            </a:pPr>
            <a:endParaRPr lang="en-US" sz="1200" b="0" dirty="0"/>
          </a:p>
          <a:p>
            <a:pPr>
              <a:buFontTx/>
              <a:buChar char="-"/>
            </a:pPr>
            <a:r>
              <a:rPr lang="en-US" sz="1200" b="0" dirty="0"/>
              <a:t>Understand the issue and its relationship to the contract requirements</a:t>
            </a:r>
          </a:p>
          <a:p>
            <a:pPr marL="0" indent="0">
              <a:buNone/>
            </a:pPr>
            <a:endParaRPr lang="en-US" sz="1200" b="0" dirty="0"/>
          </a:p>
          <a:p>
            <a:pPr>
              <a:buFontTx/>
              <a:buChar char="-"/>
            </a:pPr>
            <a:r>
              <a:rPr lang="en-US" sz="1200" b="0" dirty="0"/>
              <a:t>Use facts to back up assertions – avoid emotional responses</a:t>
            </a:r>
          </a:p>
          <a:p>
            <a:pPr marL="0" indent="0">
              <a:buNone/>
            </a:pPr>
            <a:endParaRPr lang="en-US" sz="1200" b="0" dirty="0"/>
          </a:p>
          <a:p>
            <a:pPr>
              <a:buFontTx/>
              <a:buChar char="-"/>
            </a:pPr>
            <a:r>
              <a:rPr lang="en-US" sz="1200" b="0" dirty="0"/>
              <a:t>Consider providing a draft CPAR</a:t>
            </a:r>
          </a:p>
          <a:p>
            <a:pPr marL="0" indent="0">
              <a:buNone/>
            </a:pPr>
            <a:endParaRPr lang="en-US" sz="1200" b="0" dirty="0"/>
          </a:p>
          <a:p>
            <a:pPr>
              <a:buFontTx/>
              <a:buChar char="-"/>
            </a:pPr>
            <a:r>
              <a:rPr lang="en-US" sz="1200" b="0" dirty="0"/>
              <a:t>Avoid arguing over issues within the CPAR system</a:t>
            </a:r>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smtClean="0"/>
          </a:p>
          <a:p>
            <a:pPr marL="0" lvl="0" indent="0">
              <a:spcBef>
                <a:spcPct val="0"/>
              </a:spcBef>
            </a:pPr>
            <a:endParaRPr lang="en-US" sz="20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880318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402021" y="961697"/>
            <a:ext cx="8182303" cy="51198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r>
              <a:rPr lang="en-US" sz="2000" dirty="0" smtClean="0"/>
              <a:t>                               </a:t>
            </a:r>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lgn="ctr">
              <a:spcBef>
                <a:spcPct val="0"/>
              </a:spcBef>
            </a:pPr>
            <a:endParaRPr lang="en-US" sz="2000" dirty="0" smtClean="0"/>
          </a:p>
          <a:p>
            <a:pPr marL="0" lvl="0" indent="0" algn="ctr">
              <a:spcBef>
                <a:spcPct val="0"/>
              </a:spcBef>
            </a:pPr>
            <a:endParaRPr lang="en-US" sz="2000" dirty="0" smtClean="0"/>
          </a:p>
          <a:p>
            <a:pPr marL="0" lvl="0" indent="0">
              <a:spcBef>
                <a:spcPct val="0"/>
              </a:spcBef>
            </a:pPr>
            <a:r>
              <a:rPr lang="en-US" sz="2000" dirty="0"/>
              <a:t> </a:t>
            </a:r>
            <a:r>
              <a:rPr lang="en-US" sz="2000" dirty="0" smtClean="0"/>
              <a:t>                              </a:t>
            </a:r>
            <a:endParaRPr lang="en-US" sz="2000" dirty="0"/>
          </a:p>
          <a:p>
            <a:pPr marL="0" lvl="0" indent="0">
              <a:spcBef>
                <a:spcPct val="0"/>
              </a:spcBef>
            </a:pPr>
            <a:r>
              <a:rPr lang="en-US" sz="2000" dirty="0" smtClean="0"/>
              <a:t>  </a:t>
            </a:r>
          </a:p>
          <a:p>
            <a:pPr marL="0" lvl="0" indent="0">
              <a:spcBef>
                <a:spcPct val="0"/>
              </a:spcBef>
            </a:pPr>
            <a:endParaRPr lang="en-US" sz="2000" b="0" dirty="0" smtClean="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dirty="0"/>
          </a:p>
          <a:p>
            <a:pPr marL="0" lvl="0" indent="0" algn="ctr">
              <a:spcBef>
                <a:spcPct val="0"/>
              </a:spcBef>
            </a:pPr>
            <a:r>
              <a:rPr lang="en-US" sz="2000" dirty="0"/>
              <a:t>Contractor Best </a:t>
            </a:r>
            <a:r>
              <a:rPr lang="en-US" sz="2000" dirty="0" smtClean="0"/>
              <a:t>Practices</a:t>
            </a:r>
          </a:p>
          <a:p>
            <a:pPr marL="0" lvl="0" indent="0" algn="ctr">
              <a:spcBef>
                <a:spcPct val="0"/>
              </a:spcBef>
            </a:pPr>
            <a:endParaRPr lang="en-US" sz="2000" dirty="0"/>
          </a:p>
          <a:p>
            <a:pPr lvl="0">
              <a:buFontTx/>
              <a:buChar char="-"/>
            </a:pPr>
            <a:r>
              <a:rPr lang="en-US" sz="1400" b="0" dirty="0" smtClean="0">
                <a:solidFill>
                  <a:prstClr val="black"/>
                </a:solidFill>
              </a:rPr>
              <a:t>Strive </a:t>
            </a:r>
            <a:r>
              <a:rPr lang="en-US" sz="1400" b="0" dirty="0">
                <a:solidFill>
                  <a:prstClr val="black"/>
                </a:solidFill>
              </a:rPr>
              <a:t>for exceptional performance…</a:t>
            </a:r>
          </a:p>
          <a:p>
            <a:pPr lvl="1">
              <a:buFontTx/>
              <a:buChar char="-"/>
            </a:pPr>
            <a:r>
              <a:rPr lang="en-US" sz="1400" dirty="0">
                <a:solidFill>
                  <a:prstClr val="black"/>
                </a:solidFill>
              </a:rPr>
              <a:t>Document successful performance actions such as early deliveries and performance that exceeds requirements </a:t>
            </a:r>
          </a:p>
          <a:p>
            <a:pPr lvl="1">
              <a:buFontTx/>
              <a:buChar char="-"/>
            </a:pPr>
            <a:r>
              <a:rPr lang="en-US" sz="1400" dirty="0">
                <a:solidFill>
                  <a:prstClr val="black"/>
                </a:solidFill>
              </a:rPr>
              <a:t>Respond to all government communications</a:t>
            </a:r>
          </a:p>
          <a:p>
            <a:pPr lvl="0">
              <a:buFontTx/>
              <a:buChar char="-"/>
            </a:pPr>
            <a:r>
              <a:rPr lang="en-US" sz="1400" b="0" dirty="0">
                <a:solidFill>
                  <a:prstClr val="black"/>
                </a:solidFill>
              </a:rPr>
              <a:t>Know the CPAR rules, timelines and </a:t>
            </a:r>
            <a:r>
              <a:rPr lang="en-US" sz="1400" b="0" dirty="0" err="1">
                <a:solidFill>
                  <a:prstClr val="black"/>
                </a:solidFill>
              </a:rPr>
              <a:t>govt</a:t>
            </a:r>
            <a:r>
              <a:rPr lang="en-US" sz="1400" b="0" dirty="0">
                <a:solidFill>
                  <a:prstClr val="black"/>
                </a:solidFill>
              </a:rPr>
              <a:t> officials (AO and RO)</a:t>
            </a:r>
          </a:p>
          <a:p>
            <a:pPr lvl="0">
              <a:buFontTx/>
              <a:buChar char="-"/>
            </a:pPr>
            <a:r>
              <a:rPr lang="en-US" sz="1400" b="0" dirty="0">
                <a:solidFill>
                  <a:prstClr val="black"/>
                </a:solidFill>
              </a:rPr>
              <a:t>Address issues early – document responses and corrective actions – avoid surprises </a:t>
            </a:r>
          </a:p>
          <a:p>
            <a:pPr lvl="1">
              <a:buFontTx/>
              <a:buChar char="-"/>
            </a:pPr>
            <a:r>
              <a:rPr lang="en-US" sz="1400" dirty="0">
                <a:solidFill>
                  <a:prstClr val="black"/>
                </a:solidFill>
              </a:rPr>
              <a:t>Communicate concerns to the COR and/or contracting officer as they arise </a:t>
            </a:r>
          </a:p>
          <a:p>
            <a:pPr lvl="0">
              <a:buFontTx/>
              <a:buChar char="-"/>
            </a:pPr>
            <a:r>
              <a:rPr lang="en-US" sz="1400" b="0" dirty="0">
                <a:solidFill>
                  <a:prstClr val="black"/>
                </a:solidFill>
              </a:rPr>
              <a:t>Request a draft CPAR when there may be issues</a:t>
            </a:r>
          </a:p>
          <a:p>
            <a:pPr lvl="1">
              <a:buFontTx/>
              <a:buChar char="-"/>
            </a:pPr>
            <a:r>
              <a:rPr lang="en-US" sz="1400" dirty="0">
                <a:solidFill>
                  <a:prstClr val="black"/>
                </a:solidFill>
              </a:rPr>
              <a:t>Attempt to solve problems prior to the formal CPAR process</a:t>
            </a:r>
          </a:p>
          <a:p>
            <a:pPr lvl="0">
              <a:buFontTx/>
              <a:buChar char="-"/>
            </a:pPr>
            <a:r>
              <a:rPr lang="en-US" sz="1400" b="0" dirty="0">
                <a:solidFill>
                  <a:prstClr val="black"/>
                </a:solidFill>
              </a:rPr>
              <a:t>Request additional time for corrective action, if needed</a:t>
            </a:r>
          </a:p>
          <a:p>
            <a:pPr lvl="0">
              <a:buFontTx/>
              <a:buChar char="-"/>
            </a:pPr>
            <a:r>
              <a:rPr lang="en-US" sz="1400" b="0" dirty="0">
                <a:solidFill>
                  <a:prstClr val="black"/>
                </a:solidFill>
              </a:rPr>
              <a:t>Challenge ratings and narratives using FAR and CPARS guidelines</a:t>
            </a:r>
          </a:p>
          <a:p>
            <a:pPr marL="0" indent="0">
              <a:buClr>
                <a:schemeClr val="accent4"/>
              </a:buClr>
              <a:buNone/>
            </a:pPr>
            <a:endParaRPr lang="en-US" sz="1400" b="0" dirty="0"/>
          </a:p>
          <a:p>
            <a:pPr marL="0" lvl="0" indent="0">
              <a:spcBef>
                <a:spcPct val="0"/>
              </a:spcBef>
            </a:pPr>
            <a:endParaRPr lang="en-US" sz="1400" b="0" dirty="0" smtClean="0"/>
          </a:p>
          <a:p>
            <a:pPr marL="0" lvl="0" indent="0">
              <a:spcBef>
                <a:spcPct val="0"/>
              </a:spcBef>
            </a:pPr>
            <a:endParaRPr lang="en-US" sz="2000" b="0" dirty="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smtClean="0"/>
          </a:p>
          <a:p>
            <a:pPr marL="0" lvl="0" indent="0">
              <a:spcBef>
                <a:spcPct val="0"/>
              </a:spcBef>
            </a:pPr>
            <a:endParaRPr lang="en-US" sz="20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648121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402021" y="961697"/>
            <a:ext cx="8182303" cy="51198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r>
              <a:rPr lang="en-US" sz="2000" dirty="0" smtClean="0"/>
              <a:t>                               </a:t>
            </a:r>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lvl="0">
              <a:buFontTx/>
              <a:buChar char="-"/>
            </a:pPr>
            <a:endParaRPr lang="en-US" sz="1600" dirty="0" smtClean="0">
              <a:solidFill>
                <a:prstClr val="black"/>
              </a:solidFill>
            </a:endParaRPr>
          </a:p>
          <a:p>
            <a:pPr lvl="0">
              <a:buFontTx/>
              <a:buChar char="-"/>
            </a:pPr>
            <a:endParaRPr lang="en-US" sz="1600" dirty="0">
              <a:solidFill>
                <a:prstClr val="black"/>
              </a:solidFill>
            </a:endParaRPr>
          </a:p>
          <a:p>
            <a:pPr lvl="0">
              <a:buFontTx/>
              <a:buChar char="-"/>
            </a:pPr>
            <a:endParaRPr lang="en-US" sz="1600" dirty="0" smtClean="0">
              <a:solidFill>
                <a:prstClr val="black"/>
              </a:solidFill>
            </a:endParaRPr>
          </a:p>
          <a:p>
            <a:pPr lvl="0">
              <a:buFontTx/>
              <a:buChar char="-"/>
            </a:pPr>
            <a:endParaRPr lang="en-US" sz="1600" dirty="0">
              <a:solidFill>
                <a:prstClr val="black"/>
              </a:solidFill>
            </a:endParaRPr>
          </a:p>
          <a:p>
            <a:pPr lvl="0">
              <a:buFontTx/>
              <a:buChar char="-"/>
            </a:pPr>
            <a:endParaRPr lang="en-US" sz="1600" dirty="0" smtClean="0">
              <a:solidFill>
                <a:prstClr val="black"/>
              </a:solidFill>
            </a:endParaRPr>
          </a:p>
          <a:p>
            <a:pPr lvl="0">
              <a:buFontTx/>
              <a:buChar char="-"/>
            </a:pPr>
            <a:endParaRPr lang="en-US" sz="1600" dirty="0">
              <a:solidFill>
                <a:prstClr val="black"/>
              </a:solidFill>
            </a:endParaRPr>
          </a:p>
          <a:p>
            <a:pPr lvl="0">
              <a:buFontTx/>
              <a:buChar char="-"/>
            </a:pPr>
            <a:endParaRPr lang="en-US" sz="1600" dirty="0" smtClean="0">
              <a:solidFill>
                <a:prstClr val="black"/>
              </a:solidFill>
            </a:endParaRPr>
          </a:p>
          <a:p>
            <a:pPr lvl="0">
              <a:buFontTx/>
              <a:buChar char="-"/>
            </a:pPr>
            <a:endParaRPr lang="en-US" sz="1600" dirty="0">
              <a:solidFill>
                <a:prstClr val="black"/>
              </a:solidFill>
            </a:endParaRPr>
          </a:p>
          <a:p>
            <a:pPr lvl="0">
              <a:buFontTx/>
              <a:buChar char="-"/>
            </a:pPr>
            <a:endParaRPr lang="en-US" sz="1600" dirty="0" smtClean="0">
              <a:solidFill>
                <a:prstClr val="black"/>
              </a:solidFill>
            </a:endParaRPr>
          </a:p>
          <a:p>
            <a:pPr lvl="0">
              <a:buFontTx/>
              <a:buChar char="-"/>
            </a:pPr>
            <a:endParaRPr lang="en-US" sz="1600" dirty="0">
              <a:solidFill>
                <a:prstClr val="black"/>
              </a:solidFill>
            </a:endParaRPr>
          </a:p>
          <a:p>
            <a:pPr lvl="0">
              <a:buFontTx/>
              <a:buChar char="-"/>
            </a:pPr>
            <a:r>
              <a:rPr lang="en-US" sz="1600" dirty="0" smtClean="0">
                <a:solidFill>
                  <a:prstClr val="black"/>
                </a:solidFill>
              </a:rPr>
              <a:t>Summary</a:t>
            </a:r>
          </a:p>
          <a:p>
            <a:pPr lvl="0">
              <a:buFontTx/>
              <a:buChar char="-"/>
            </a:pPr>
            <a:endParaRPr lang="en-US" sz="1600" dirty="0">
              <a:solidFill>
                <a:prstClr val="black"/>
              </a:solidFill>
            </a:endParaRPr>
          </a:p>
          <a:p>
            <a:pPr lvl="0">
              <a:buFontTx/>
              <a:buChar char="-"/>
            </a:pPr>
            <a:endParaRPr lang="en-US" sz="1600" dirty="0" smtClean="0">
              <a:solidFill>
                <a:prstClr val="black"/>
              </a:solidFill>
            </a:endParaRPr>
          </a:p>
          <a:p>
            <a:pPr lvl="0">
              <a:buFontTx/>
              <a:buChar char="-"/>
            </a:pPr>
            <a:r>
              <a:rPr lang="en-US" sz="1600" b="0" dirty="0" smtClean="0">
                <a:solidFill>
                  <a:prstClr val="black"/>
                </a:solidFill>
              </a:rPr>
              <a:t>The </a:t>
            </a:r>
            <a:r>
              <a:rPr lang="en-US" sz="1600" b="0" dirty="0">
                <a:solidFill>
                  <a:prstClr val="black"/>
                </a:solidFill>
              </a:rPr>
              <a:t>government and the contractor should work together to achieve successful outcomes</a:t>
            </a:r>
          </a:p>
          <a:p>
            <a:pPr marL="0" indent="0">
              <a:buNone/>
            </a:pPr>
            <a:endParaRPr lang="en-US" sz="1600" b="0" dirty="0">
              <a:solidFill>
                <a:prstClr val="black"/>
              </a:solidFill>
            </a:endParaRPr>
          </a:p>
          <a:p>
            <a:pPr lvl="0">
              <a:buFontTx/>
              <a:buChar char="-"/>
            </a:pPr>
            <a:r>
              <a:rPr lang="en-US" sz="1600" b="0" dirty="0">
                <a:solidFill>
                  <a:prstClr val="black"/>
                </a:solidFill>
              </a:rPr>
              <a:t>The contractor must perform exceptionally to justify exceptional ratings</a:t>
            </a:r>
          </a:p>
          <a:p>
            <a:pPr marL="0" indent="0">
              <a:buNone/>
            </a:pPr>
            <a:endParaRPr lang="en-US" sz="1600" b="0" dirty="0">
              <a:solidFill>
                <a:prstClr val="black"/>
              </a:solidFill>
            </a:endParaRPr>
          </a:p>
          <a:p>
            <a:pPr lvl="0">
              <a:buFontTx/>
              <a:buChar char="-"/>
            </a:pPr>
            <a:r>
              <a:rPr lang="en-US" sz="1600" b="0" dirty="0">
                <a:solidFill>
                  <a:prstClr val="black"/>
                </a:solidFill>
              </a:rPr>
              <a:t>Use the CPARS process to ensure ratings and narratives are accurate and fair</a:t>
            </a:r>
          </a:p>
          <a:p>
            <a:pPr lvl="0">
              <a:buFontTx/>
              <a:buChar char="-"/>
            </a:pPr>
            <a:endParaRPr lang="en-US" sz="1600" b="0" dirty="0">
              <a:solidFill>
                <a:prstClr val="black"/>
              </a:solidFill>
            </a:endParaRPr>
          </a:p>
          <a:p>
            <a:pPr lvl="0">
              <a:buFontTx/>
              <a:buChar char="-"/>
            </a:pPr>
            <a:r>
              <a:rPr lang="en-US" sz="1600" b="0" dirty="0">
                <a:solidFill>
                  <a:prstClr val="black"/>
                </a:solidFill>
              </a:rPr>
              <a:t>When there is disagreement over CPARS ratings and narratives, strive to correct the record</a:t>
            </a:r>
          </a:p>
          <a:p>
            <a:pPr lvl="0">
              <a:buFontTx/>
              <a:buChar char="-"/>
            </a:pPr>
            <a:endParaRPr lang="en-US" sz="1600" b="0" dirty="0">
              <a:solidFill>
                <a:prstClr val="black"/>
              </a:solidFill>
            </a:endParaRPr>
          </a:p>
          <a:p>
            <a:pPr lvl="0">
              <a:buFontTx/>
              <a:buChar char="-"/>
            </a:pPr>
            <a:r>
              <a:rPr lang="en-US" sz="1600" b="0" dirty="0">
                <a:solidFill>
                  <a:prstClr val="black"/>
                </a:solidFill>
              </a:rPr>
              <a:t>When all else fails, request a Contracting Officer’s Final Decision to preserve rights</a:t>
            </a:r>
            <a:endParaRPr lang="en-US" sz="1600" b="0" dirty="0"/>
          </a:p>
          <a:p>
            <a:pPr marL="0" lvl="0" indent="0" algn="ctr">
              <a:spcBef>
                <a:spcPct val="0"/>
              </a:spcBef>
            </a:pPr>
            <a:endParaRPr lang="en-US" sz="1600" b="0" dirty="0" smtClean="0"/>
          </a:p>
          <a:p>
            <a:pPr marL="0" lvl="0" indent="0" algn="ctr">
              <a:spcBef>
                <a:spcPct val="0"/>
              </a:spcBef>
            </a:pPr>
            <a:endParaRPr lang="en-US" sz="1600" b="0" dirty="0" smtClean="0"/>
          </a:p>
          <a:p>
            <a:pPr marL="0" lvl="0" indent="0">
              <a:spcBef>
                <a:spcPct val="0"/>
              </a:spcBef>
            </a:pPr>
            <a:r>
              <a:rPr lang="en-US" sz="1600" dirty="0"/>
              <a:t> </a:t>
            </a:r>
            <a:r>
              <a:rPr lang="en-US" sz="1600" dirty="0" smtClean="0"/>
              <a:t>                  </a:t>
            </a:r>
            <a:endParaRPr lang="en-US" sz="1600" b="0" dirty="0"/>
          </a:p>
          <a:p>
            <a:pPr marL="0" lvl="0" indent="0">
              <a:spcBef>
                <a:spcPct val="0"/>
              </a:spcBef>
            </a:pPr>
            <a:endParaRPr lang="en-US" sz="1600" b="0" dirty="0" smtClean="0"/>
          </a:p>
          <a:p>
            <a:pPr marL="0" lvl="0" indent="0">
              <a:spcBef>
                <a:spcPct val="0"/>
              </a:spcBef>
            </a:pPr>
            <a:endParaRPr lang="en-US" sz="1600" b="0" dirty="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b="0" dirty="0" smtClean="0"/>
          </a:p>
          <a:p>
            <a:pPr marL="0" lvl="0" indent="0">
              <a:spcBef>
                <a:spcPct val="0"/>
              </a:spcBef>
            </a:pPr>
            <a:endParaRPr lang="en-US" sz="2000" b="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a:p>
          <a:p>
            <a:pPr marL="0" lvl="0" indent="0">
              <a:spcBef>
                <a:spcPct val="0"/>
              </a:spcBef>
            </a:pPr>
            <a:endParaRPr lang="en-US" sz="2000" dirty="0" smtClean="0"/>
          </a:p>
          <a:p>
            <a:pPr marL="0" lvl="0" indent="0">
              <a:spcBef>
                <a:spcPct val="0"/>
              </a:spcBef>
            </a:pPr>
            <a:endParaRPr lang="en-US" sz="2000" dirty="0" smtClean="0"/>
          </a:p>
          <a:p>
            <a:pPr marL="0" lvl="0" indent="0">
              <a:spcBef>
                <a:spcPct val="0"/>
              </a:spcBef>
            </a:pPr>
            <a:endParaRPr lang="en-US" sz="20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790172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402021" y="993228"/>
            <a:ext cx="8182303" cy="54666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r>
              <a:rPr lang="en-US" sz="2000" dirty="0" smtClean="0"/>
              <a:t>                         Challenging Final CPAR Decisions</a:t>
            </a:r>
          </a:p>
          <a:p>
            <a:pPr marL="0" indent="0"/>
            <a:endParaRPr lang="en-US" sz="1400" dirty="0" smtClean="0"/>
          </a:p>
          <a:p>
            <a:pPr marL="0" indent="0">
              <a:lnSpc>
                <a:spcPct val="100000"/>
              </a:lnSpc>
              <a:spcBef>
                <a:spcPts val="2400"/>
              </a:spcBef>
              <a:spcAft>
                <a:spcPts val="2400"/>
              </a:spcAft>
              <a:buNone/>
            </a:pPr>
            <a:r>
              <a:rPr lang="en-US" sz="1400" i="1" dirty="0"/>
              <a:t>A contractor cannot challenge the substance of a CPAR through a bid </a:t>
            </a:r>
            <a:r>
              <a:rPr lang="en-US" sz="1400" i="1" dirty="0" smtClean="0"/>
              <a:t>protest.</a:t>
            </a:r>
            <a:endParaRPr lang="en-US" sz="1400" i="1" dirty="0"/>
          </a:p>
          <a:p>
            <a:pPr>
              <a:lnSpc>
                <a:spcPct val="120000"/>
              </a:lnSpc>
              <a:spcBef>
                <a:spcPts val="2400"/>
              </a:spcBef>
              <a:spcAft>
                <a:spcPts val="2400"/>
              </a:spcAft>
            </a:pPr>
            <a:r>
              <a:rPr lang="en-US" sz="1400" b="0" i="1" dirty="0" smtClean="0"/>
              <a:t>--</a:t>
            </a:r>
            <a:r>
              <a:rPr lang="en-US" sz="1400" b="0" i="1" dirty="0" err="1" smtClean="0"/>
              <a:t>Itility</a:t>
            </a:r>
            <a:r>
              <a:rPr lang="en-US" sz="1400" b="0" i="1" dirty="0"/>
              <a:t>, LLC v. United States</a:t>
            </a:r>
            <a:r>
              <a:rPr lang="en-US" sz="1400" b="0" dirty="0"/>
              <a:t>, 124 Fed. Cl. 452 (2016)</a:t>
            </a:r>
          </a:p>
          <a:p>
            <a:pPr>
              <a:lnSpc>
                <a:spcPct val="120000"/>
              </a:lnSpc>
              <a:spcBef>
                <a:spcPts val="2400"/>
              </a:spcBef>
              <a:spcAft>
                <a:spcPts val="2400"/>
              </a:spcAft>
            </a:pPr>
            <a:r>
              <a:rPr lang="en-US" sz="1400" b="0" i="1" dirty="0" smtClean="0"/>
              <a:t>--</a:t>
            </a:r>
            <a:r>
              <a:rPr lang="en-US" sz="1400" b="0" i="1" dirty="0" err="1" smtClean="0"/>
              <a:t>ProActive</a:t>
            </a:r>
            <a:r>
              <a:rPr lang="en-US" sz="1400" b="0" i="1" dirty="0" smtClean="0"/>
              <a:t> </a:t>
            </a:r>
            <a:r>
              <a:rPr lang="en-US" sz="1400" b="0" i="1" dirty="0"/>
              <a:t>Technologies, Inc.; </a:t>
            </a:r>
            <a:r>
              <a:rPr lang="en-US" sz="1400" b="0" i="1" dirty="0" err="1"/>
              <a:t>CymSTAR</a:t>
            </a:r>
            <a:r>
              <a:rPr lang="en-US" sz="1400" b="0" i="1" dirty="0"/>
              <a:t> Services, LLC</a:t>
            </a:r>
            <a:r>
              <a:rPr lang="en-US" sz="1400" b="0" dirty="0"/>
              <a:t>, B-412957.5, Aug. 23, 2016, 2016 CPD ¶ 244 (observing that to the extent the protester challenged the contents of a CPAR, the protester “raise[d] a matter of contract administration, which [GAO does] not review”).</a:t>
            </a:r>
          </a:p>
          <a:p>
            <a:pPr marL="0" indent="0">
              <a:lnSpc>
                <a:spcPct val="120000"/>
              </a:lnSpc>
              <a:spcBef>
                <a:spcPts val="1200"/>
              </a:spcBef>
              <a:buNone/>
            </a:pPr>
            <a:endParaRPr lang="en-US" sz="4000" dirty="0"/>
          </a:p>
          <a:p>
            <a:pPr lvl="1">
              <a:buFontTx/>
              <a:buChar char="-"/>
            </a:pPr>
            <a:endParaRPr lang="en-US" sz="1400" dirty="0"/>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77543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402021" y="1306287"/>
            <a:ext cx="8182303" cy="51536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spcBef>
                <a:spcPts val="2400"/>
              </a:spcBef>
              <a:spcAft>
                <a:spcPts val="2400"/>
              </a:spcAft>
              <a:buNone/>
            </a:pPr>
            <a:r>
              <a:rPr lang="en-US" sz="2000" dirty="0" smtClean="0"/>
              <a:t>       </a:t>
            </a:r>
            <a:r>
              <a:rPr lang="en-US" sz="1200" i="1" dirty="0"/>
              <a:t>The Court of Federal Claims and Boards of Contract Appeals can consider challenges to CPARS under the Contract Disputes Act</a:t>
            </a:r>
          </a:p>
          <a:p>
            <a:pPr>
              <a:spcBef>
                <a:spcPts val="2400"/>
              </a:spcBef>
              <a:spcAft>
                <a:spcPts val="2400"/>
              </a:spcAft>
            </a:pPr>
            <a:r>
              <a:rPr lang="en-US" sz="1200" b="0" i="1" dirty="0"/>
              <a:t>Todd Construction, L.P. v. U.S.</a:t>
            </a:r>
            <a:r>
              <a:rPr lang="en-US" sz="1200" b="0" dirty="0"/>
              <a:t>, 656 F.3d 1306 (Fed. Cir. 2011) </a:t>
            </a:r>
          </a:p>
          <a:p>
            <a:pPr>
              <a:spcBef>
                <a:spcPts val="2400"/>
              </a:spcBef>
              <a:spcAft>
                <a:spcPts val="2400"/>
              </a:spcAft>
            </a:pPr>
            <a:r>
              <a:rPr lang="en-US" sz="1200" b="0" i="1" dirty="0"/>
              <a:t>Federal Contracting Inc. v. U.S.</a:t>
            </a:r>
            <a:r>
              <a:rPr lang="en-US" sz="1200" b="0" dirty="0"/>
              <a:t>, 128 Fed. Cl. 788 (2016) </a:t>
            </a:r>
          </a:p>
          <a:p>
            <a:pPr>
              <a:spcBef>
                <a:spcPts val="2400"/>
              </a:spcBef>
              <a:spcAft>
                <a:spcPts val="2400"/>
              </a:spcAft>
            </a:pPr>
            <a:r>
              <a:rPr lang="en-US" sz="1200" b="0" i="1" dirty="0"/>
              <a:t>BLR Group of America, Inc. v. U.S.</a:t>
            </a:r>
            <a:r>
              <a:rPr lang="en-US" sz="1200" b="0" dirty="0"/>
              <a:t>, 84 Fed. Cl. 634 (2008) </a:t>
            </a:r>
          </a:p>
          <a:p>
            <a:pPr>
              <a:spcBef>
                <a:spcPts val="2400"/>
              </a:spcBef>
              <a:spcAft>
                <a:spcPts val="2400"/>
              </a:spcAft>
            </a:pPr>
            <a:r>
              <a:rPr lang="en-US" sz="1200" b="0" i="1" dirty="0"/>
              <a:t>Colonna’s Shipyard, Inc.</a:t>
            </a:r>
            <a:r>
              <a:rPr lang="en-US" sz="1200" b="0" dirty="0"/>
              <a:t>, ASBCA No. 59987, Oct. 6, 2016, 16-1 BCA ¶ 36518</a:t>
            </a:r>
          </a:p>
          <a:p>
            <a:pPr marL="0" lvl="0" indent="0"/>
            <a:r>
              <a:rPr lang="en-US" sz="2000" dirty="0" smtClean="0"/>
              <a:t>                </a:t>
            </a:r>
            <a:endParaRPr lang="en-US" sz="14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091593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402021" y="1306287"/>
            <a:ext cx="8182303" cy="51536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spcBef>
                <a:spcPts val="2400"/>
              </a:spcBef>
              <a:spcAft>
                <a:spcPts val="2400"/>
              </a:spcAft>
              <a:buNone/>
            </a:pPr>
            <a:r>
              <a:rPr lang="en-US" sz="2000" dirty="0" smtClean="0"/>
              <a:t>       </a:t>
            </a:r>
          </a:p>
          <a:p>
            <a:pPr marL="0" indent="0">
              <a:spcBef>
                <a:spcPts val="2400"/>
              </a:spcBef>
              <a:spcAft>
                <a:spcPts val="2400"/>
              </a:spcAft>
              <a:buNone/>
            </a:pPr>
            <a:r>
              <a:rPr lang="en-US" sz="1400" i="1" dirty="0" smtClean="0"/>
              <a:t>Injunctive </a:t>
            </a:r>
            <a:r>
              <a:rPr lang="en-US" sz="1400" i="1" dirty="0"/>
              <a:t>relief is unavailable</a:t>
            </a:r>
          </a:p>
          <a:p>
            <a:pPr>
              <a:spcBef>
                <a:spcPts val="2400"/>
              </a:spcBef>
              <a:spcAft>
                <a:spcPts val="2400"/>
              </a:spcAft>
            </a:pPr>
            <a:r>
              <a:rPr lang="en-US" sz="1400" b="0" i="1" dirty="0"/>
              <a:t>Davis Group, Inc. v. United States</a:t>
            </a:r>
            <a:r>
              <a:rPr lang="en-US" sz="1400" b="0" dirty="0"/>
              <a:t>, 2012 WL 2686053 (Fed. Cl. 2012)</a:t>
            </a:r>
          </a:p>
          <a:p>
            <a:pPr>
              <a:spcBef>
                <a:spcPts val="2400"/>
              </a:spcBef>
              <a:spcAft>
                <a:spcPts val="2400"/>
              </a:spcAft>
            </a:pPr>
            <a:r>
              <a:rPr lang="en-US" sz="1400" b="0" i="1" dirty="0"/>
              <a:t>YRT Enterprises, LLC DBA Tompkins Investigation Services</a:t>
            </a:r>
            <a:r>
              <a:rPr lang="en-US" sz="1400" b="0" dirty="0"/>
              <a:t>, CBCA No. 5701, July 26, 2017,  </a:t>
            </a:r>
            <a:r>
              <a:rPr lang="en-US" sz="1400" b="0" dirty="0" smtClean="0"/>
              <a:t>         17-1 </a:t>
            </a:r>
            <a:r>
              <a:rPr lang="en-US" sz="1400" b="0" dirty="0"/>
              <a:t>BCA ¶ 36809</a:t>
            </a:r>
          </a:p>
          <a:p>
            <a:pPr>
              <a:spcBef>
                <a:spcPts val="2400"/>
              </a:spcBef>
              <a:spcAft>
                <a:spcPts val="2400"/>
              </a:spcAft>
            </a:pPr>
            <a:r>
              <a:rPr lang="en-US" sz="1400" b="0" i="1" dirty="0" err="1"/>
              <a:t>Microtechnologies</a:t>
            </a:r>
            <a:r>
              <a:rPr lang="en-US" sz="1400" b="0" i="1" dirty="0"/>
              <a:t>, LLC</a:t>
            </a:r>
            <a:r>
              <a:rPr lang="en-US" sz="1400" b="0" dirty="0"/>
              <a:t>, ASBCA No. 59911, Sept. 29, 2015, 15-1 BCA ¶ 36125</a:t>
            </a:r>
          </a:p>
          <a:p>
            <a:pPr>
              <a:spcBef>
                <a:spcPts val="2400"/>
              </a:spcBef>
              <a:spcAft>
                <a:spcPts val="2400"/>
              </a:spcAft>
            </a:pPr>
            <a:r>
              <a:rPr lang="en-US" sz="1400" b="0" i="1" dirty="0" err="1"/>
              <a:t>CompuCraft</a:t>
            </a:r>
            <a:r>
              <a:rPr lang="en-US" sz="1400" b="0" i="1" dirty="0"/>
              <a:t>, Inc.</a:t>
            </a:r>
            <a:r>
              <a:rPr lang="en-US" sz="1400" b="0" dirty="0"/>
              <a:t>, CBCA No. 5516, Mar. 1, 2017, 17-1 BCA ¶ 36662</a:t>
            </a:r>
          </a:p>
          <a:p>
            <a:pPr>
              <a:spcBef>
                <a:spcPts val="2400"/>
              </a:spcBef>
              <a:spcAft>
                <a:spcPts val="2400"/>
              </a:spcAft>
            </a:pPr>
            <a:endParaRPr lang="en-US" sz="1400" i="1" dirty="0"/>
          </a:p>
          <a:p>
            <a:pPr marL="0" indent="0">
              <a:spcBef>
                <a:spcPts val="2400"/>
              </a:spcBef>
              <a:spcAft>
                <a:spcPts val="2400"/>
              </a:spcAft>
              <a:buNone/>
            </a:pPr>
            <a:endParaRPr lang="en-US" sz="14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336105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402021" y="1306287"/>
            <a:ext cx="8182303" cy="51536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spcBef>
                <a:spcPts val="2400"/>
              </a:spcBef>
              <a:spcAft>
                <a:spcPts val="2400"/>
              </a:spcAft>
              <a:buNone/>
            </a:pPr>
            <a:r>
              <a:rPr lang="en-US" sz="2000" dirty="0" smtClean="0"/>
              <a:t>       </a:t>
            </a:r>
            <a:r>
              <a:rPr lang="en-US" sz="2000" i="1" dirty="0"/>
              <a:t>Could try to seek monetary damages or declaratory relief</a:t>
            </a:r>
          </a:p>
          <a:p>
            <a:pPr>
              <a:spcBef>
                <a:spcPts val="2400"/>
              </a:spcBef>
              <a:spcAft>
                <a:spcPts val="2400"/>
              </a:spcAft>
            </a:pPr>
            <a:r>
              <a:rPr lang="en-US" sz="2000" b="0" i="1" dirty="0"/>
              <a:t>Todd Construction, L.P. v. U.S.</a:t>
            </a:r>
            <a:r>
              <a:rPr lang="en-US" sz="2000" b="0" dirty="0"/>
              <a:t>, 656 F.3d 1306 (Fed. Cir. 2011) </a:t>
            </a:r>
          </a:p>
          <a:p>
            <a:pPr>
              <a:spcBef>
                <a:spcPts val="2400"/>
              </a:spcBef>
              <a:spcAft>
                <a:spcPts val="2400"/>
              </a:spcAft>
            </a:pPr>
            <a:r>
              <a:rPr lang="en-US" sz="2000" b="0" i="1" dirty="0"/>
              <a:t>Government Services Corp.</a:t>
            </a:r>
            <a:r>
              <a:rPr lang="en-US" sz="2000" b="0" dirty="0"/>
              <a:t>, ASBCA No. 60367, June 20, 2016, 16-1 BCA ¶ 36411</a:t>
            </a:r>
            <a:endParaRPr lang="en-US" sz="2000" b="0" i="1" dirty="0"/>
          </a:p>
          <a:p>
            <a:pPr marL="0" indent="0">
              <a:spcBef>
                <a:spcPts val="2400"/>
              </a:spcBef>
              <a:spcAft>
                <a:spcPts val="2400"/>
              </a:spcAft>
              <a:buNone/>
            </a:pPr>
            <a:endParaRPr lang="en-US" sz="2000" dirty="0" smtClean="0"/>
          </a:p>
          <a:p>
            <a:pPr marL="0" indent="0">
              <a:spcBef>
                <a:spcPts val="2400"/>
              </a:spcBef>
              <a:spcAft>
                <a:spcPts val="2400"/>
              </a:spcAft>
              <a:buNone/>
            </a:pPr>
            <a:endParaRPr lang="en-US" sz="14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571034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693683" y="1008992"/>
            <a:ext cx="7487977" cy="50134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sz="1400" dirty="0" smtClean="0">
              <a:latin typeface="+mn-lt"/>
              <a:ea typeface="+mn-ea"/>
              <a:sym typeface="GillSans"/>
            </a:endParaRPr>
          </a:p>
          <a:p>
            <a:pPr marL="0" lvl="0" indent="0">
              <a:spcBef>
                <a:spcPct val="0"/>
              </a:spcBef>
            </a:pPr>
            <a:endParaRPr lang="en-US" sz="20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28700" y="460097"/>
            <a:ext cx="6879597" cy="67169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grpSp>
        <p:nvGrpSpPr>
          <p:cNvPr id="118" name="Group 117"/>
          <p:cNvGrpSpPr/>
          <p:nvPr/>
        </p:nvGrpSpPr>
        <p:grpSpPr>
          <a:xfrm>
            <a:off x="1324303" y="1987751"/>
            <a:ext cx="6294384" cy="3675544"/>
            <a:chOff x="1568778" y="1465915"/>
            <a:chExt cx="8474768" cy="4723245"/>
          </a:xfrm>
        </p:grpSpPr>
        <p:pic>
          <p:nvPicPr>
            <p:cNvPr id="119" name="Picture 118" descr="C:\Users\doreen.powell\AppData\Local\Microsoft\Windows\Temporary Internet Files\Content.IE5\UO6QELJG\MP900405386[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1353" y="3098297"/>
              <a:ext cx="29876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descr="C:\Users\doreen.powell\AppData\Local\Microsoft\Windows\Temporary Internet Files\Content.IE5\W1ESIFSQ\MC9004325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32803" y="2901447"/>
              <a:ext cx="244157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urved Down Arrow 120"/>
            <p:cNvSpPr/>
            <p:nvPr/>
          </p:nvSpPr>
          <p:spPr>
            <a:xfrm>
              <a:off x="4083378" y="2752222"/>
              <a:ext cx="3276600" cy="750888"/>
            </a:xfrm>
            <a:prstGeom prst="curvedDown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pic>
          <p:nvPicPr>
            <p:cNvPr id="122" name="Picture 14" descr="C:\Users\doreen.powell\AppData\Local\Microsoft\Windows\Temporary Internet Files\Content.IE5\UO6QELJG\MC91021762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541" y="2437897"/>
              <a:ext cx="11604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 name="Group 122"/>
            <p:cNvGrpSpPr>
              <a:grpSpLocks/>
            </p:cNvGrpSpPr>
            <p:nvPr/>
          </p:nvGrpSpPr>
          <p:grpSpPr bwMode="auto">
            <a:xfrm>
              <a:off x="1568778" y="1465915"/>
              <a:ext cx="3951287" cy="1639888"/>
              <a:chOff x="315227" y="1524000"/>
              <a:chExt cx="3951973" cy="1639887"/>
            </a:xfrm>
          </p:grpSpPr>
          <p:pic>
            <p:nvPicPr>
              <p:cNvPr id="137" name="Picture 8" descr="C:\Users\doreen.powell\AppData\Local\Microsoft\Windows\Temporary Internet Files\Content.IE5\0RME6E7B\MC90043249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227" y="1524000"/>
                <a:ext cx="1648413"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TextBox 137"/>
              <p:cNvSpPr txBox="1"/>
              <p:nvPr/>
            </p:nvSpPr>
            <p:spPr>
              <a:xfrm>
                <a:off x="1963338" y="1625599"/>
                <a:ext cx="2303862" cy="906947"/>
              </a:xfrm>
              <a:prstGeom prst="rect">
                <a:avLst/>
              </a:prstGeom>
              <a:noFill/>
            </p:spPr>
            <p:txBody>
              <a:bodyPr>
                <a:spAutoFit/>
              </a:bodyPr>
              <a:lstStyle/>
              <a:p>
                <a:pPr>
                  <a:defRPr/>
                </a:pPr>
                <a:r>
                  <a:rPr lang="en-US" sz="1350" b="1" dirty="0"/>
                  <a:t>Government Contracting &amp; Program Officials</a:t>
                </a:r>
              </a:p>
            </p:txBody>
          </p:sp>
          <p:sp>
            <p:nvSpPr>
              <p:cNvPr id="139" name="Right Arrow 138"/>
              <p:cNvSpPr/>
              <p:nvPr/>
            </p:nvSpPr>
            <p:spPr>
              <a:xfrm rot="1442361">
                <a:off x="2003032" y="2868612"/>
                <a:ext cx="420761" cy="2794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grpSp>
          <p:nvGrpSpPr>
            <p:cNvPr id="124" name="Group 123"/>
            <p:cNvGrpSpPr>
              <a:grpSpLocks/>
            </p:cNvGrpSpPr>
            <p:nvPr/>
          </p:nvGrpSpPr>
          <p:grpSpPr bwMode="auto">
            <a:xfrm>
              <a:off x="1721178" y="4563560"/>
              <a:ext cx="3683000" cy="1625600"/>
              <a:chOff x="324752" y="4603353"/>
              <a:chExt cx="3682379" cy="1627060"/>
            </a:xfrm>
          </p:grpSpPr>
          <p:pic>
            <p:nvPicPr>
              <p:cNvPr id="134" name="Picture 11" descr="C:\Users\doreen.powell\AppData\Local\Microsoft\Windows\Temporary Internet Files\Content.IE5\99YD5I7W\MC90035505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24752" y="4603353"/>
                <a:ext cx="1284973" cy="162706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135" name="TextBox 134"/>
              <p:cNvSpPr txBox="1">
                <a:spLocks noChangeArrowheads="1"/>
              </p:cNvSpPr>
              <p:nvPr/>
            </p:nvSpPr>
            <p:spPr bwMode="auto">
              <a:xfrm>
                <a:off x="1704057" y="5416883"/>
                <a:ext cx="2303074" cy="64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cs typeface="Times New Roman" pitchFamily="18" charset="0"/>
                  </a:defRPr>
                </a:lvl1pPr>
                <a:lvl2pPr marL="742950" indent="-285750" eaLnBrk="0" hangingPunct="0">
                  <a:defRPr sz="2400" b="1">
                    <a:solidFill>
                      <a:schemeClr val="tx1"/>
                    </a:solidFill>
                    <a:latin typeface="Arial" pitchFamily="34" charset="0"/>
                    <a:cs typeface="Times New Roman" pitchFamily="18" charset="0"/>
                  </a:defRPr>
                </a:lvl2pPr>
                <a:lvl3pPr marL="1143000" indent="-228600" eaLnBrk="0" hangingPunct="0">
                  <a:defRPr sz="2400" b="1">
                    <a:solidFill>
                      <a:schemeClr val="tx1"/>
                    </a:solidFill>
                    <a:latin typeface="Arial" pitchFamily="34" charset="0"/>
                    <a:cs typeface="Times New Roman" pitchFamily="18" charset="0"/>
                  </a:defRPr>
                </a:lvl3pPr>
                <a:lvl4pPr marL="1600200" indent="-228600" eaLnBrk="0" hangingPunct="0">
                  <a:defRPr sz="2400" b="1">
                    <a:solidFill>
                      <a:schemeClr val="tx1"/>
                    </a:solidFill>
                    <a:latin typeface="Arial" pitchFamily="34" charset="0"/>
                    <a:cs typeface="Times New Roman" pitchFamily="18" charset="0"/>
                  </a:defRPr>
                </a:lvl4pPr>
                <a:lvl5pPr marL="2057400" indent="-228600" eaLnBrk="0" hangingPunct="0">
                  <a:defRPr sz="2400" b="1">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Arial" pitchFamily="34" charset="0"/>
                    <a:cs typeface="Times New Roman" pitchFamily="18" charset="0"/>
                  </a:defRPr>
                </a:lvl9pPr>
              </a:lstStyle>
              <a:p>
                <a:pPr eaLnBrk="1" hangingPunct="1">
                  <a:defRPr/>
                </a:pPr>
                <a:r>
                  <a:rPr lang="en-US" sz="1350" dirty="0">
                    <a:latin typeface="+mn-lt"/>
                  </a:rPr>
                  <a:t>Contractor Representative</a:t>
                </a:r>
              </a:p>
            </p:txBody>
          </p:sp>
          <p:sp>
            <p:nvSpPr>
              <p:cNvPr id="136" name="Right Arrow 135"/>
              <p:cNvSpPr/>
              <p:nvPr/>
            </p:nvSpPr>
            <p:spPr>
              <a:xfrm rot="19146726">
                <a:off x="1734214" y="4944972"/>
                <a:ext cx="439664" cy="27965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grpSp>
        <p:grpSp>
          <p:nvGrpSpPr>
            <p:cNvPr id="125" name="Group 124"/>
            <p:cNvGrpSpPr>
              <a:grpSpLocks/>
            </p:cNvGrpSpPr>
            <p:nvPr/>
          </p:nvGrpSpPr>
          <p:grpSpPr bwMode="auto">
            <a:xfrm>
              <a:off x="6292100" y="1525737"/>
              <a:ext cx="3751446" cy="1447800"/>
              <a:chOff x="5105400" y="1477821"/>
              <a:chExt cx="3750972" cy="1447800"/>
            </a:xfrm>
          </p:grpSpPr>
          <p:pic>
            <p:nvPicPr>
              <p:cNvPr id="131" name="Picture 13" descr="C:\Users\doreen.powell\AppData\Local\Microsoft\Windows\Temporary Internet Files\Content.IE5\UO6QELJG\MC90036106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8572" y="1477821"/>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Box 131"/>
              <p:cNvSpPr txBox="1"/>
              <p:nvPr/>
            </p:nvSpPr>
            <p:spPr>
              <a:xfrm>
                <a:off x="5105400" y="1549400"/>
                <a:ext cx="2303172" cy="643639"/>
              </a:xfrm>
              <a:prstGeom prst="rect">
                <a:avLst/>
              </a:prstGeom>
              <a:noFill/>
            </p:spPr>
            <p:txBody>
              <a:bodyPr>
                <a:spAutoFit/>
              </a:bodyPr>
              <a:lstStyle/>
              <a:p>
                <a:pPr>
                  <a:defRPr/>
                </a:pPr>
                <a:r>
                  <a:rPr lang="en-US" sz="1350" b="1" dirty="0"/>
                  <a:t>Government Source Selection Officials</a:t>
                </a:r>
              </a:p>
            </p:txBody>
          </p:sp>
          <p:sp>
            <p:nvSpPr>
              <p:cNvPr id="133" name="Right Arrow 132"/>
              <p:cNvSpPr/>
              <p:nvPr/>
            </p:nvSpPr>
            <p:spPr>
              <a:xfrm rot="19879275">
                <a:off x="6373653" y="2557463"/>
                <a:ext cx="441269" cy="2794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ysClr val="windowText" lastClr="000000"/>
                  </a:solidFill>
                </a:endParaRPr>
              </a:p>
            </p:txBody>
          </p:sp>
        </p:grpSp>
        <p:grpSp>
          <p:nvGrpSpPr>
            <p:cNvPr id="126" name="Group 125"/>
            <p:cNvGrpSpPr>
              <a:grpSpLocks/>
            </p:cNvGrpSpPr>
            <p:nvPr/>
          </p:nvGrpSpPr>
          <p:grpSpPr bwMode="auto">
            <a:xfrm>
              <a:off x="6480503" y="4765172"/>
              <a:ext cx="3494088" cy="1423988"/>
              <a:chOff x="5187576" y="4706175"/>
              <a:chExt cx="3493871" cy="1423854"/>
            </a:xfrm>
          </p:grpSpPr>
          <p:pic>
            <p:nvPicPr>
              <p:cNvPr id="128" name="Picture 9" descr="C:\Users\doreen.powell\AppData\Local\Microsoft\Windows\Temporary Internet Files\Content.IE5\99YD5I7W\MC90036109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7593" y="4706175"/>
                <a:ext cx="1423854" cy="14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extBox 128"/>
              <p:cNvSpPr txBox="1"/>
              <p:nvPr/>
            </p:nvSpPr>
            <p:spPr>
              <a:xfrm>
                <a:off x="5187576" y="5417307"/>
                <a:ext cx="2303320" cy="643579"/>
              </a:xfrm>
              <a:prstGeom prst="rect">
                <a:avLst/>
              </a:prstGeom>
              <a:noFill/>
            </p:spPr>
            <p:txBody>
              <a:bodyPr>
                <a:spAutoFit/>
              </a:bodyPr>
              <a:lstStyle/>
              <a:p>
                <a:pPr>
                  <a:defRPr/>
                </a:pPr>
                <a:r>
                  <a:rPr lang="en-US" sz="1350" b="1" dirty="0"/>
                  <a:t>Contractor Senior Management</a:t>
                </a:r>
              </a:p>
            </p:txBody>
          </p:sp>
          <p:sp>
            <p:nvSpPr>
              <p:cNvPr id="130" name="Right Arrow 129"/>
              <p:cNvSpPr/>
              <p:nvPr/>
            </p:nvSpPr>
            <p:spPr>
              <a:xfrm rot="1442361">
                <a:off x="6484483" y="4926817"/>
                <a:ext cx="439710" cy="27937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ysClr val="windowText" lastClr="000000"/>
                  </a:solidFill>
                </a:endParaRPr>
              </a:p>
            </p:txBody>
          </p:sp>
        </p:grpSp>
        <p:sp>
          <p:nvSpPr>
            <p:cNvPr id="127" name="Rectangle 126"/>
            <p:cNvSpPr/>
            <p:nvPr/>
          </p:nvSpPr>
          <p:spPr>
            <a:xfrm>
              <a:off x="4488427" y="3290979"/>
              <a:ext cx="2442690" cy="90694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5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CPARS</a:t>
              </a:r>
            </a:p>
          </p:txBody>
        </p:sp>
      </p:grpSp>
    </p:spTree>
    <p:extLst>
      <p:ext uri="{BB962C8B-B14F-4D97-AF65-F5344CB8AC3E}">
        <p14:creationId xmlns:p14="http://schemas.microsoft.com/office/powerpoint/2010/main" val="474893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731309" y="2230193"/>
            <a:ext cx="7426325" cy="2978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en-US" sz="2000" b="0" dirty="0" smtClean="0">
              <a:latin typeface="+mn-lt"/>
              <a:cs typeface="Gill Sans"/>
            </a:endParaRPr>
          </a:p>
          <a:p>
            <a:pPr algn="ctr"/>
            <a:endParaRPr lang="en-US" sz="2000" b="0" dirty="0">
              <a:latin typeface="+mn-lt"/>
              <a:cs typeface="Gill Sans"/>
            </a:endParaRPr>
          </a:p>
          <a:p>
            <a:pPr algn="ctr"/>
            <a:r>
              <a:rPr lang="en-US" sz="2000" b="0" dirty="0" smtClean="0">
                <a:latin typeface="+mn-lt"/>
                <a:cs typeface="Gill Sans"/>
              </a:rPr>
              <a:t>Pamela </a:t>
            </a:r>
            <a:r>
              <a:rPr lang="en-US" sz="2000" b="0" dirty="0">
                <a:latin typeface="+mn-lt"/>
                <a:cs typeface="Gill Sans"/>
              </a:rPr>
              <a:t>Monroe</a:t>
            </a:r>
          </a:p>
          <a:p>
            <a:pPr algn="ctr"/>
            <a:r>
              <a:rPr lang="en-US" sz="2000" b="0" dirty="0">
                <a:latin typeface="+mn-lt"/>
                <a:cs typeface="Gill Sans"/>
              </a:rPr>
              <a:t>Subcontracting Program </a:t>
            </a:r>
            <a:r>
              <a:rPr lang="en-US" sz="2000" b="0" dirty="0" smtClean="0">
                <a:latin typeface="+mn-lt"/>
                <a:cs typeface="Gill Sans"/>
              </a:rPr>
              <a:t>Manager</a:t>
            </a:r>
          </a:p>
          <a:p>
            <a:pPr algn="ctr"/>
            <a:r>
              <a:rPr lang="en-US" sz="2000" b="0" dirty="0" smtClean="0">
                <a:solidFill>
                  <a:srgbClr val="000000"/>
                </a:solidFill>
                <a:latin typeface="+mn-lt"/>
                <a:sym typeface="GillSans"/>
              </a:rPr>
              <a:t>pamela.l.monroe8.civ@mail.mil</a:t>
            </a:r>
            <a:endParaRPr lang="en-US" sz="2000" b="0" dirty="0" smtClean="0">
              <a:latin typeface="+mn-lt"/>
              <a:cs typeface="Gill Sans"/>
            </a:endParaRPr>
          </a:p>
          <a:p>
            <a:pPr algn="ctr"/>
            <a:r>
              <a:rPr lang="en-US" sz="2000" b="0" dirty="0" smtClean="0">
                <a:latin typeface="+mn-lt"/>
                <a:cs typeface="Gill Sans"/>
              </a:rPr>
              <a:t>703-695-3220</a:t>
            </a: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Arial" pitchFamily="34" charset="0"/>
                <a:sym typeface="GillSan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Arial" pitchFamily="34" charset="0"/>
              <a:sym typeface="GillSan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Arial" pitchFamily="34" charset="0"/>
                <a:sym typeface="GillSan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Arial" pitchFamily="34" charset="0"/>
                <a:sym typeface="GillSan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Arial" pitchFamily="34" charset="0"/>
              <a:sym typeface="GillSans"/>
            </a:endParaRPr>
          </a:p>
        </p:txBody>
      </p:sp>
      <p:sp>
        <p:nvSpPr>
          <p:cNvPr id="8" name="Title 1"/>
          <p:cNvSpPr txBox="1">
            <a:spLocks/>
          </p:cNvSpPr>
          <p:nvPr/>
        </p:nvSpPr>
        <p:spPr>
          <a:xfrm>
            <a:off x="1039965" y="405987"/>
            <a:ext cx="6809014" cy="794163"/>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r>
              <a:rPr lang="en-US" sz="2800" dirty="0" smtClean="0"/>
              <a:t>QUESTIONS</a:t>
            </a:r>
            <a:endParaRPr lang="en-US" sz="2800" dirty="0"/>
          </a:p>
        </p:txBody>
      </p:sp>
    </p:spTree>
    <p:extLst>
      <p:ext uri="{BB962C8B-B14F-4D97-AF65-F5344CB8AC3E}">
        <p14:creationId xmlns:p14="http://schemas.microsoft.com/office/powerpoint/2010/main" val="284524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651210" y="1049154"/>
            <a:ext cx="7426325" cy="2603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228600" lvl="1" indent="0">
              <a:spcBef>
                <a:spcPct val="0"/>
              </a:spcBef>
              <a:buNone/>
            </a:pPr>
            <a:endParaRPr lang="en-US" sz="2000" dirty="0" smtClean="0">
              <a:solidFill>
                <a:srgbClr val="000000"/>
              </a:solidFill>
              <a:latin typeface="+mn-lt"/>
              <a:ea typeface="+mn-ea"/>
              <a:sym typeface="GillSans"/>
            </a:endParaRPr>
          </a:p>
          <a:p>
            <a:pPr marL="228600" lvl="1" indent="0">
              <a:spcBef>
                <a:spcPct val="0"/>
              </a:spcBef>
              <a:buNone/>
            </a:pPr>
            <a:endParaRPr lang="en-US" sz="2600" b="0" dirty="0" smtClean="0">
              <a:solidFill>
                <a:srgbClr val="000000"/>
              </a:solidFill>
              <a:latin typeface="+mn-lt"/>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72579" y="266166"/>
            <a:ext cx="6923314" cy="4714908"/>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defRPr/>
            </a:pPr>
            <a:r>
              <a:rPr lang="en-US" sz="2800" dirty="0" smtClean="0"/>
              <a:t>CPARS ROLES</a:t>
            </a:r>
            <a:endParaRPr lang="en-US" sz="2000"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2" name="Rectangle 1"/>
          <p:cNvSpPr/>
          <p:nvPr/>
        </p:nvSpPr>
        <p:spPr>
          <a:xfrm>
            <a:off x="1352349" y="1686215"/>
            <a:ext cx="6415237" cy="4939814"/>
          </a:xfrm>
          <a:prstGeom prst="rect">
            <a:avLst/>
          </a:prstGeom>
        </p:spPr>
        <p:txBody>
          <a:bodyPr wrap="square">
            <a:spAutoFit/>
          </a:bodyPr>
          <a:lstStyle/>
          <a:p>
            <a:pPr marL="214313" indent="-214313">
              <a:lnSpc>
                <a:spcPct val="150000"/>
              </a:lnSpc>
              <a:buFont typeface="Arial" panose="020B0604020202020204" pitchFamily="34" charset="0"/>
              <a:buChar char="•"/>
            </a:pPr>
            <a:r>
              <a:rPr lang="en-US" sz="2100" dirty="0"/>
              <a:t>CPARS Roles</a:t>
            </a:r>
          </a:p>
          <a:p>
            <a:pPr marL="557213" lvl="1" indent="-214313">
              <a:lnSpc>
                <a:spcPct val="150000"/>
              </a:lnSpc>
              <a:buFont typeface="Arial" panose="020B0604020202020204" pitchFamily="34" charset="0"/>
              <a:buChar char="•"/>
            </a:pPr>
            <a:r>
              <a:rPr lang="en-US" sz="2100" dirty="0"/>
              <a:t>Assessing Official Representative (COR)</a:t>
            </a:r>
          </a:p>
          <a:p>
            <a:pPr marL="557213" lvl="1" indent="-214313">
              <a:lnSpc>
                <a:spcPct val="150000"/>
              </a:lnSpc>
              <a:buFont typeface="Arial" panose="020B0604020202020204" pitchFamily="34" charset="0"/>
              <a:buChar char="•"/>
            </a:pPr>
            <a:r>
              <a:rPr lang="en-US" sz="2100" dirty="0"/>
              <a:t>Assessing Official (Contracting Officer)</a:t>
            </a:r>
          </a:p>
          <a:p>
            <a:pPr marL="557213" lvl="1" indent="-214313">
              <a:lnSpc>
                <a:spcPct val="150000"/>
              </a:lnSpc>
              <a:buFont typeface="Arial" panose="020B0604020202020204" pitchFamily="34" charset="0"/>
              <a:buChar char="•"/>
            </a:pPr>
            <a:r>
              <a:rPr lang="en-US" sz="2100" dirty="0"/>
              <a:t>Reviewing Official</a:t>
            </a:r>
          </a:p>
          <a:p>
            <a:pPr marL="557213" lvl="1" indent="-214313">
              <a:lnSpc>
                <a:spcPct val="150000"/>
              </a:lnSpc>
              <a:buFont typeface="Arial" panose="020B0604020202020204" pitchFamily="34" charset="0"/>
              <a:buChar char="•"/>
            </a:pPr>
            <a:r>
              <a:rPr lang="en-US" sz="2100" dirty="0"/>
              <a:t>Contractor </a:t>
            </a:r>
            <a:r>
              <a:rPr lang="en-US" sz="2100" dirty="0" smtClean="0"/>
              <a:t>Representative</a:t>
            </a:r>
          </a:p>
          <a:p>
            <a:pPr marL="557213" lvl="1" indent="-214313">
              <a:lnSpc>
                <a:spcPct val="150000"/>
              </a:lnSpc>
              <a:buFont typeface="Arial" panose="020B0604020202020204" pitchFamily="34" charset="0"/>
              <a:buChar char="•"/>
            </a:pPr>
            <a:endParaRPr lang="en-US" sz="2100" dirty="0"/>
          </a:p>
          <a:p>
            <a:pPr marL="557213" lvl="1" indent="-214313">
              <a:lnSpc>
                <a:spcPct val="150000"/>
              </a:lnSpc>
              <a:buFont typeface="Arial" panose="020B0604020202020204" pitchFamily="34" charset="0"/>
              <a:buChar char="•"/>
            </a:pPr>
            <a:endParaRPr lang="en-US" sz="2100" dirty="0" smtClean="0"/>
          </a:p>
          <a:p>
            <a:pPr marL="557213" lvl="1" indent="-214313">
              <a:lnSpc>
                <a:spcPct val="150000"/>
              </a:lnSpc>
              <a:buFont typeface="Arial" panose="020B0604020202020204" pitchFamily="34" charset="0"/>
              <a:buChar char="•"/>
            </a:pPr>
            <a:endParaRPr lang="en-US" sz="2100" dirty="0"/>
          </a:p>
          <a:p>
            <a:pPr marL="557213" lvl="1" indent="-214313">
              <a:lnSpc>
                <a:spcPct val="150000"/>
              </a:lnSpc>
              <a:buFont typeface="Arial" panose="020B0604020202020204" pitchFamily="34" charset="0"/>
              <a:buChar char="•"/>
            </a:pPr>
            <a:endParaRPr lang="en-US" sz="2100" dirty="0" smtClean="0"/>
          </a:p>
          <a:p>
            <a:pPr marL="557213" lvl="1" indent="-214313">
              <a:lnSpc>
                <a:spcPct val="150000"/>
              </a:lnSpc>
              <a:buFont typeface="Arial" panose="020B0604020202020204" pitchFamily="34" charset="0"/>
              <a:buChar char="•"/>
            </a:pPr>
            <a:r>
              <a:rPr lang="en-US" sz="2100" dirty="0"/>
              <a:t> </a:t>
            </a:r>
            <a:r>
              <a:rPr lang="en-US" sz="2100" dirty="0" smtClean="0"/>
              <a:t> </a:t>
            </a:r>
            <a:endParaRPr lang="en-US" sz="2100" dirty="0"/>
          </a:p>
        </p:txBody>
      </p:sp>
      <p:pic>
        <p:nvPicPr>
          <p:cNvPr id="9" name="Picture 6" descr="Image result for know your role"/>
          <p:cNvPicPr>
            <a:picLocks noChangeAspect="1" noChangeArrowheads="1"/>
          </p:cNvPicPr>
          <p:nvPr/>
        </p:nvPicPr>
        <p:blipFill rotWithShape="1">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b="10591"/>
          <a:stretch/>
        </p:blipFill>
        <p:spPr bwMode="auto">
          <a:xfrm>
            <a:off x="1" y="4100362"/>
            <a:ext cx="3071637" cy="202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43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269508" y="1280160"/>
            <a:ext cx="8609798" cy="49584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r>
              <a:rPr lang="en-US" sz="2000" b="0" dirty="0" smtClean="0">
                <a:solidFill>
                  <a:srgbClr val="000000"/>
                </a:solidFill>
                <a:latin typeface="+mn-lt"/>
                <a:ea typeface="+mn-ea"/>
                <a:sym typeface="GillSans"/>
              </a:rPr>
              <a:t/>
            </a:r>
            <a:br>
              <a:rPr lang="en-US" sz="2000" b="0" dirty="0" smtClean="0">
                <a:solidFill>
                  <a:srgbClr val="000000"/>
                </a:solidFill>
                <a:latin typeface="+mn-lt"/>
                <a:ea typeface="+mn-ea"/>
                <a:sym typeface="GillSans"/>
              </a:rPr>
            </a:br>
            <a:endParaRPr lang="en-US" sz="2000" b="0" dirty="0" smtClean="0">
              <a:solidFill>
                <a:srgbClr val="000000"/>
              </a:solidFill>
              <a:latin typeface="+mn-lt"/>
              <a:ea typeface="+mn-ea"/>
              <a:sym typeface="GillSans"/>
            </a:endParaRPr>
          </a:p>
          <a:p>
            <a:pPr lvl="0">
              <a:spcBef>
                <a:spcPct val="0"/>
              </a:spcBef>
              <a:buFont typeface="Arial" panose="020B0604020202020204" pitchFamily="34" charset="0"/>
              <a:buChar char="•"/>
            </a:pPr>
            <a:endParaRPr lang="en-US" sz="2000" b="0" dirty="0" smtClean="0">
              <a:solidFill>
                <a:srgbClr val="000000"/>
              </a:solidFill>
              <a:latin typeface="+mn-lt"/>
              <a:ea typeface="+mn-ea"/>
              <a:sym typeface="GillSans"/>
            </a:endParaRPr>
          </a:p>
          <a:p>
            <a:pPr marL="0" lvl="0" indent="0">
              <a:spcBef>
                <a:spcPct val="0"/>
              </a:spcBef>
            </a:pPr>
            <a:endParaRPr lang="en-US" sz="2000" b="0" dirty="0" smtClean="0">
              <a:solidFill>
                <a:srgbClr val="000000"/>
              </a:solidFill>
              <a:latin typeface="+mn-lt"/>
              <a:ea typeface="+mn-ea"/>
              <a:sym typeface="GillSans"/>
            </a:endParaRPr>
          </a:p>
          <a:p>
            <a:pPr marL="0" lvl="0" indent="0">
              <a:spcBef>
                <a:spcPct val="0"/>
              </a:spcBef>
            </a:pPr>
            <a:endParaRPr lang="en-US" sz="2000" b="0" dirty="0">
              <a:solidFill>
                <a:srgbClr val="000000"/>
              </a:solidFill>
              <a:latin typeface="+mn-lt"/>
              <a:ea typeface="+mn-ea"/>
              <a:sym typeface="GillSans"/>
            </a:endParaRPr>
          </a:p>
          <a:p>
            <a:pPr marL="0" lvl="0" indent="0">
              <a:spcBef>
                <a:spcPct val="0"/>
              </a:spcBef>
            </a:pPr>
            <a:endParaRPr lang="en-US" sz="2000" b="0" dirty="0" smtClean="0">
              <a:solidFill>
                <a:srgbClr val="000000"/>
              </a:solidFill>
              <a:latin typeface="+mn-lt"/>
              <a:ea typeface="+mn-ea"/>
              <a:sym typeface="GillSans"/>
            </a:endParaRPr>
          </a:p>
          <a:p>
            <a:pPr marL="0" lvl="0" indent="0">
              <a:spcBef>
                <a:spcPct val="0"/>
              </a:spcBef>
            </a:pPr>
            <a:endParaRPr lang="en-US" sz="2000" b="0" dirty="0" smtClean="0">
              <a:solidFill>
                <a:srgbClr val="000000"/>
              </a:solidFill>
              <a:latin typeface="+mn-lt"/>
              <a:ea typeface="+mn-ea"/>
              <a:sym typeface="GillSans"/>
            </a:endParaRPr>
          </a:p>
          <a:p>
            <a:pPr marL="0" lvl="0" indent="0">
              <a:spcBef>
                <a:spcPct val="0"/>
              </a:spcBef>
            </a:pPr>
            <a:endParaRPr lang="en-US" sz="2000" b="0" dirty="0" smtClean="0"/>
          </a:p>
          <a:p>
            <a:pPr lvl="0">
              <a:spcBef>
                <a:spcPct val="0"/>
              </a:spcBef>
              <a:buFont typeface="Arial" panose="020B0604020202020204" pitchFamily="34" charset="0"/>
              <a:buChar char="•"/>
            </a:pPr>
            <a:endParaRPr lang="en-US" sz="2000" b="0" dirty="0" smtClean="0"/>
          </a:p>
          <a:p>
            <a:pPr marL="0" lvl="0" indent="0">
              <a:spcBef>
                <a:spcPct val="0"/>
              </a:spcBef>
            </a:pPr>
            <a:r>
              <a:rPr lang="en-US" sz="2000" b="0" dirty="0" smtClean="0"/>
              <a:t> </a:t>
            </a:r>
            <a:endParaRPr lang="en-US" sz="2000" b="0" dirty="0">
              <a:solidFill>
                <a:srgbClr val="000000"/>
              </a:solidFill>
              <a:latin typeface="Gill Sans"/>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938893" y="290659"/>
            <a:ext cx="6996004" cy="1259008"/>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a:p>
          <a:p>
            <a:pPr algn="ctr"/>
            <a:r>
              <a:rPr lang="en-US" sz="2800" dirty="0" smtClean="0"/>
              <a:t>Responsibilities </a:t>
            </a:r>
          </a:p>
        </p:txBody>
      </p:sp>
      <p:sp>
        <p:nvSpPr>
          <p:cNvPr id="2" name="Rectangle 1"/>
          <p:cNvSpPr/>
          <p:nvPr/>
        </p:nvSpPr>
        <p:spPr>
          <a:xfrm>
            <a:off x="822959" y="-164291"/>
            <a:ext cx="7111937" cy="5940088"/>
          </a:xfrm>
          <a:prstGeom prst="rect">
            <a:avLst/>
          </a:prstGeom>
        </p:spPr>
        <p:txBody>
          <a:bodyPr wrap="square">
            <a:spAutoFit/>
          </a:bodyPr>
          <a:lstStyle/>
          <a:p>
            <a:pPr marL="342900" lvl="1" indent="0">
              <a:lnSpc>
                <a:spcPct val="150000"/>
              </a:lnSpc>
              <a:buNone/>
            </a:pPr>
            <a:endParaRPr lang="en-US" sz="1400" dirty="0" smtClean="0">
              <a:latin typeface="+mn-lt"/>
            </a:endParaRPr>
          </a:p>
          <a:p>
            <a:pPr marL="342900" lvl="1" indent="0">
              <a:lnSpc>
                <a:spcPct val="150000"/>
              </a:lnSpc>
              <a:buNone/>
            </a:pPr>
            <a:endParaRPr lang="en-US" sz="1400" dirty="0">
              <a:latin typeface="+mn-lt"/>
            </a:endParaRPr>
          </a:p>
          <a:p>
            <a:pPr marL="342900" lvl="1" indent="0">
              <a:lnSpc>
                <a:spcPct val="150000"/>
              </a:lnSpc>
              <a:buNone/>
            </a:pPr>
            <a:endParaRPr lang="en-US" sz="1400" dirty="0" smtClean="0">
              <a:latin typeface="+mn-lt"/>
            </a:endParaRPr>
          </a:p>
          <a:p>
            <a:pPr marL="342900" lvl="1" indent="0">
              <a:lnSpc>
                <a:spcPct val="150000"/>
              </a:lnSpc>
              <a:buNone/>
            </a:pPr>
            <a:endParaRPr lang="en-US" sz="1400" dirty="0">
              <a:latin typeface="+mn-lt"/>
            </a:endParaRPr>
          </a:p>
          <a:p>
            <a:pPr marL="342900" lvl="1" indent="0">
              <a:lnSpc>
                <a:spcPct val="150000"/>
              </a:lnSpc>
              <a:buNone/>
            </a:pPr>
            <a:endParaRPr lang="en-US" sz="1400" dirty="0">
              <a:latin typeface="+mn-lt"/>
            </a:endParaRPr>
          </a:p>
          <a:p>
            <a:pPr marL="342900" lvl="1" indent="0">
              <a:lnSpc>
                <a:spcPct val="150000"/>
              </a:lnSpc>
              <a:buNone/>
            </a:pPr>
            <a:endParaRPr lang="en-US" sz="1400" dirty="0" smtClean="0">
              <a:latin typeface="+mn-lt"/>
            </a:endParaRPr>
          </a:p>
          <a:p>
            <a:pPr marL="342900" lvl="1" indent="0">
              <a:lnSpc>
                <a:spcPct val="150000"/>
              </a:lnSpc>
              <a:buNone/>
            </a:pPr>
            <a:r>
              <a:rPr lang="en-US" sz="1600" b="1" dirty="0" smtClean="0">
                <a:latin typeface="+mn-lt"/>
              </a:rPr>
              <a:t>Assessing </a:t>
            </a:r>
            <a:r>
              <a:rPr lang="en-US" sz="1600" b="1" dirty="0">
                <a:latin typeface="+mn-lt"/>
              </a:rPr>
              <a:t>Official Representative (COR</a:t>
            </a:r>
            <a:r>
              <a:rPr lang="en-US" sz="1600" dirty="0">
                <a:latin typeface="+mn-lt"/>
              </a:rPr>
              <a:t>) - </a:t>
            </a:r>
            <a:r>
              <a:rPr lang="en-US" sz="1600" dirty="0">
                <a:solidFill>
                  <a:schemeClr val="tx1"/>
                </a:solidFill>
                <a:latin typeface="+mn-lt"/>
              </a:rPr>
              <a:t>Responsible for Drafting Report and submitting for KO review </a:t>
            </a:r>
          </a:p>
          <a:p>
            <a:pPr marL="342900" lvl="1" indent="0">
              <a:lnSpc>
                <a:spcPct val="150000"/>
              </a:lnSpc>
              <a:buNone/>
            </a:pPr>
            <a:r>
              <a:rPr lang="en-US" sz="1600" b="1" dirty="0">
                <a:solidFill>
                  <a:schemeClr val="tx1"/>
                </a:solidFill>
                <a:latin typeface="+mn-lt"/>
              </a:rPr>
              <a:t>Assessing Official (KO) </a:t>
            </a:r>
            <a:r>
              <a:rPr lang="en-US" sz="1600" dirty="0">
                <a:solidFill>
                  <a:schemeClr val="tx1"/>
                </a:solidFill>
                <a:latin typeface="+mn-lt"/>
              </a:rPr>
              <a:t>– Responsible for Rating Report and submitting to Contractor Representative</a:t>
            </a:r>
          </a:p>
          <a:p>
            <a:pPr marL="342900" lvl="1" indent="0">
              <a:lnSpc>
                <a:spcPct val="150000"/>
              </a:lnSpc>
              <a:buNone/>
            </a:pPr>
            <a:r>
              <a:rPr lang="en-US" sz="1600" b="1" dirty="0">
                <a:solidFill>
                  <a:schemeClr val="tx1"/>
                </a:solidFill>
                <a:latin typeface="+mn-lt"/>
              </a:rPr>
              <a:t>Reviewing Official </a:t>
            </a:r>
            <a:r>
              <a:rPr lang="en-US" sz="1600" dirty="0">
                <a:solidFill>
                  <a:schemeClr val="tx1"/>
                </a:solidFill>
                <a:latin typeface="+mn-lt"/>
              </a:rPr>
              <a:t>– Responsible for reviewing ratings and finalizing report</a:t>
            </a:r>
          </a:p>
          <a:p>
            <a:pPr marL="342900" lvl="1" indent="0">
              <a:lnSpc>
                <a:spcPct val="150000"/>
              </a:lnSpc>
              <a:buNone/>
            </a:pPr>
            <a:r>
              <a:rPr lang="en-US" sz="1600" b="1" dirty="0">
                <a:solidFill>
                  <a:schemeClr val="tx1"/>
                </a:solidFill>
                <a:latin typeface="+mn-lt"/>
              </a:rPr>
              <a:t>Contractor Representative </a:t>
            </a:r>
            <a:r>
              <a:rPr lang="en-US" sz="1600" dirty="0">
                <a:solidFill>
                  <a:schemeClr val="tx1"/>
                </a:solidFill>
                <a:latin typeface="+mn-lt"/>
              </a:rPr>
              <a:t>– Responsible for reviewing report and concurring or non-concurring with rating on behalf of contractor </a:t>
            </a:r>
          </a:p>
          <a:p>
            <a:pPr marL="342900" lvl="1" indent="0">
              <a:lnSpc>
                <a:spcPct val="150000"/>
              </a:lnSpc>
              <a:buNone/>
            </a:pPr>
            <a:r>
              <a:rPr lang="en-US" sz="1600" b="1" dirty="0">
                <a:solidFill>
                  <a:schemeClr val="tx1"/>
                </a:solidFill>
                <a:latin typeface="+mn-lt"/>
              </a:rPr>
              <a:t>Focal Point </a:t>
            </a:r>
            <a:r>
              <a:rPr lang="en-US" sz="1600" dirty="0">
                <a:solidFill>
                  <a:schemeClr val="tx1"/>
                </a:solidFill>
                <a:latin typeface="+mn-lt"/>
              </a:rPr>
              <a:t>– Responsible for managing CPARs roles, resolving issues, and reporting metrics</a:t>
            </a:r>
          </a:p>
          <a:p>
            <a:endParaRPr lang="en-US" sz="1400" dirty="0">
              <a:latin typeface="+mn-lt"/>
            </a:endParaRPr>
          </a:p>
        </p:txBody>
      </p:sp>
    </p:spTree>
    <p:extLst>
      <p:ext uri="{BB962C8B-B14F-4D97-AF65-F5344CB8AC3E}">
        <p14:creationId xmlns:p14="http://schemas.microsoft.com/office/powerpoint/2010/main" val="2609150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703602" y="803710"/>
            <a:ext cx="7426325" cy="55297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lvl="1" indent="0">
              <a:lnSpc>
                <a:spcPct val="150000"/>
              </a:lnSpc>
              <a:buNone/>
            </a:pPr>
            <a:r>
              <a:rPr lang="en-US" sz="1600" dirty="0" smtClean="0"/>
              <a:t>			</a:t>
            </a:r>
            <a:r>
              <a:rPr lang="en-US" sz="2800" dirty="0" smtClean="0"/>
              <a:t>Evaluation Status</a:t>
            </a:r>
          </a:p>
          <a:p>
            <a:pPr marL="342900" lvl="1" indent="0">
              <a:lnSpc>
                <a:spcPct val="150000"/>
              </a:lnSpc>
              <a:buNone/>
            </a:pPr>
            <a:endParaRPr lang="en-US" sz="1600" dirty="0"/>
          </a:p>
          <a:p>
            <a:pPr marL="342900" lvl="1" indent="0">
              <a:lnSpc>
                <a:spcPct val="150000"/>
              </a:lnSpc>
              <a:buNone/>
            </a:pPr>
            <a:endParaRPr lang="en-US" sz="1600" dirty="0" smtClean="0"/>
          </a:p>
          <a:p>
            <a:pPr marL="342900" lvl="1" indent="0">
              <a:lnSpc>
                <a:spcPct val="150000"/>
              </a:lnSpc>
              <a:buNone/>
            </a:pPr>
            <a:r>
              <a:rPr lang="en-US" sz="1600" b="1" dirty="0" smtClean="0"/>
              <a:t>Registered</a:t>
            </a:r>
            <a:r>
              <a:rPr lang="en-US" sz="1600" dirty="0" smtClean="0"/>
              <a:t> </a:t>
            </a:r>
            <a:r>
              <a:rPr lang="en-US" sz="1600" dirty="0"/>
              <a:t>– The contract is registered, no Evaluations have been initiated</a:t>
            </a:r>
          </a:p>
          <a:p>
            <a:pPr marL="342900" lvl="1" indent="0">
              <a:lnSpc>
                <a:spcPct val="150000"/>
              </a:lnSpc>
              <a:buNone/>
            </a:pPr>
            <a:r>
              <a:rPr lang="en-US" sz="1600" b="1" dirty="0"/>
              <a:t>Initiated</a:t>
            </a:r>
            <a:r>
              <a:rPr lang="en-US" sz="1600" dirty="0"/>
              <a:t> – Waiting for Assessing Official Rep to send to Assessing Official</a:t>
            </a:r>
          </a:p>
          <a:p>
            <a:pPr marL="342900" lvl="1" indent="0">
              <a:lnSpc>
                <a:spcPct val="150000"/>
              </a:lnSpc>
              <a:buNone/>
            </a:pPr>
            <a:r>
              <a:rPr lang="en-US" sz="1600" b="1" dirty="0"/>
              <a:t>Drafted</a:t>
            </a:r>
            <a:r>
              <a:rPr lang="en-US" sz="1600" dirty="0"/>
              <a:t> – Waiting for Assessing Official review and signature (validation)</a:t>
            </a:r>
          </a:p>
          <a:p>
            <a:pPr marL="342900" lvl="1" indent="0">
              <a:lnSpc>
                <a:spcPct val="150000"/>
              </a:lnSpc>
              <a:buNone/>
            </a:pPr>
            <a:r>
              <a:rPr lang="en-US" sz="1600" b="1" dirty="0"/>
              <a:t>Rated</a:t>
            </a:r>
            <a:r>
              <a:rPr lang="en-US" sz="1600" dirty="0"/>
              <a:t> – Signed by Assessing Official, waiting for Contractor Rep comments</a:t>
            </a:r>
          </a:p>
          <a:p>
            <a:pPr marL="342900" lvl="1" indent="0">
              <a:lnSpc>
                <a:spcPct val="150000"/>
              </a:lnSpc>
              <a:buNone/>
            </a:pPr>
            <a:r>
              <a:rPr lang="en-US" sz="1600" b="1" dirty="0"/>
              <a:t>Reviewed </a:t>
            </a:r>
            <a:r>
              <a:rPr lang="en-US" sz="1600" dirty="0"/>
              <a:t>– Signed by Contractor Rep or Contractor Rep comment period expired; waiting for Assessing Official to finalize</a:t>
            </a:r>
          </a:p>
          <a:p>
            <a:pPr marL="342900" lvl="1" indent="0">
              <a:lnSpc>
                <a:spcPct val="150000"/>
              </a:lnSpc>
              <a:buNone/>
            </a:pPr>
            <a:r>
              <a:rPr lang="en-US" sz="1600" b="1" dirty="0"/>
              <a:t>Finalized</a:t>
            </a:r>
            <a:r>
              <a:rPr lang="en-US" sz="1600" dirty="0"/>
              <a:t> – Ratings finalized; waiting for Reviewing Official comments</a:t>
            </a:r>
          </a:p>
          <a:p>
            <a:pPr marL="342900" lvl="1" indent="0">
              <a:lnSpc>
                <a:spcPct val="150000"/>
              </a:lnSpc>
              <a:buNone/>
            </a:pPr>
            <a:r>
              <a:rPr lang="en-US" sz="1600" b="1" dirty="0"/>
              <a:t>Completed</a:t>
            </a:r>
            <a:r>
              <a:rPr lang="en-US" sz="1600" dirty="0"/>
              <a:t> – The Evaluation has been completed and no further action is required</a:t>
            </a:r>
          </a:p>
          <a:p>
            <a:pPr marL="0" lvl="0" indent="0">
              <a:spcBef>
                <a:spcPct val="0"/>
              </a:spcBef>
            </a:pPr>
            <a:endParaRPr lang="en-US" sz="1400" b="0" dirty="0">
              <a:solidFill>
                <a:srgbClr val="000000"/>
              </a:solidFill>
              <a:latin typeface="+mn-lt"/>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53192" y="279068"/>
            <a:ext cx="6955971" cy="1182339"/>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endParaRPr lang="en-US" sz="2800"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06870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610389" y="1119352"/>
            <a:ext cx="7426325" cy="5406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smtClean="0"/>
              <a:t>WHEN</a:t>
            </a:r>
            <a:r>
              <a:rPr lang="en-US" sz="1400" dirty="0"/>
              <a:t>? CPARS </a:t>
            </a:r>
            <a:r>
              <a:rPr lang="en-US" sz="1400" b="0" dirty="0"/>
              <a:t>evaluations are due four (4) months (120 days) after completion of annual contract performance</a:t>
            </a:r>
          </a:p>
          <a:p>
            <a:pPr lvl="1">
              <a:buFont typeface="Arial" panose="020B0604020202020204" pitchFamily="34" charset="0"/>
              <a:buChar char="•"/>
            </a:pPr>
            <a:r>
              <a:rPr lang="en-US" sz="1400" dirty="0"/>
              <a:t>FPDS-NG will push the contract to CPARs after contract award (typically occurs within 30 days) </a:t>
            </a:r>
          </a:p>
          <a:p>
            <a:pPr lvl="1">
              <a:buFont typeface="Arial" panose="020B0604020202020204" pitchFamily="34" charset="0"/>
              <a:buChar char="•"/>
            </a:pPr>
            <a:r>
              <a:rPr lang="en-US" sz="1400" dirty="0"/>
              <a:t>1 month before the </a:t>
            </a:r>
            <a:r>
              <a:rPr lang="en-US" sz="1400" dirty="0" err="1"/>
              <a:t>PoP</a:t>
            </a:r>
            <a:r>
              <a:rPr lang="en-US" sz="1400" dirty="0"/>
              <a:t> ends, CPARS will notify the COR to initiate evaluations </a:t>
            </a:r>
          </a:p>
          <a:p>
            <a:pPr lvl="1">
              <a:buFont typeface="Arial" panose="020B0604020202020204" pitchFamily="34" charset="0"/>
              <a:buChar char="•"/>
            </a:pPr>
            <a:r>
              <a:rPr lang="en-US" sz="1400" dirty="0"/>
              <a:t>Once the KO signs the CPARS evaluations and submits to Contractor Rep, the Contractor rep has 60 days to complete review (therefore COR and KO have 1</a:t>
            </a:r>
            <a:r>
              <a:rPr lang="en-US" sz="1400" baseline="30000" dirty="0"/>
              <a:t>st</a:t>
            </a:r>
            <a:r>
              <a:rPr lang="en-US" sz="1400" dirty="0"/>
              <a:t> 60 days to complete evaluation) </a:t>
            </a:r>
          </a:p>
          <a:p>
            <a:pPr lvl="1">
              <a:buFont typeface="Arial" panose="020B0604020202020204" pitchFamily="34" charset="0"/>
              <a:buChar char="•"/>
            </a:pPr>
            <a:r>
              <a:rPr lang="en-US" sz="1400" dirty="0"/>
              <a:t>Contract Administration really takes place during the year of performance so CORs and KOs should maintain notes throughout the year</a:t>
            </a:r>
          </a:p>
          <a:p>
            <a:pPr lvl="1">
              <a:buFont typeface="Arial" panose="020B0604020202020204" pitchFamily="34" charset="0"/>
              <a:buChar char="•"/>
            </a:pPr>
            <a:endParaRPr lang="en-US" sz="1400" dirty="0"/>
          </a:p>
          <a:p>
            <a:pPr marL="0" indent="0">
              <a:buNone/>
            </a:pPr>
            <a:r>
              <a:rPr lang="en-US" sz="1400" dirty="0"/>
              <a:t>WHY? CPARS</a:t>
            </a:r>
            <a:r>
              <a:rPr lang="en-US" sz="1400" b="0" dirty="0"/>
              <a:t> is required by FAR PART 42.15 – Contractor Performance Information</a:t>
            </a:r>
          </a:p>
          <a:p>
            <a:pPr lvl="1">
              <a:buFont typeface="Arial" panose="020B0604020202020204" pitchFamily="34" charset="0"/>
              <a:buChar char="•"/>
            </a:pPr>
            <a:r>
              <a:rPr lang="en-US" sz="1400" dirty="0"/>
              <a:t>When CPARs is completed, contractor performance information is available to the public (for 3 years) to use for future awards which results in government selecting vendors that perform well (former PPIR system is embedded in CPARs)</a:t>
            </a:r>
          </a:p>
          <a:p>
            <a:pPr lvl="1">
              <a:buFont typeface="Arial" panose="020B0604020202020204" pitchFamily="34" charset="0"/>
              <a:buChar char="•"/>
            </a:pPr>
            <a:r>
              <a:rPr lang="en-US" sz="1400" dirty="0"/>
              <a:t>If a vendor performed poorly, it needs to be documented in CPARS to influence future contract award decisions</a:t>
            </a:r>
          </a:p>
          <a:p>
            <a:pPr lvl="1">
              <a:buFont typeface="Arial" panose="020B0604020202020204" pitchFamily="34" charset="0"/>
              <a:buChar char="•"/>
            </a:pPr>
            <a:r>
              <a:rPr lang="en-US" sz="1400" dirty="0"/>
              <a:t>When completed timely, it shows proper contract administration and oversight</a:t>
            </a:r>
          </a:p>
          <a:p>
            <a:pPr lvl="1">
              <a:buFont typeface="Arial" panose="020B0604020202020204" pitchFamily="34" charset="0"/>
              <a:buChar char="•"/>
            </a:pPr>
            <a:r>
              <a:rPr lang="en-US" sz="1400" dirty="0"/>
              <a:t>Incomplete CPARS are counted against the agency and will not support proper contract administration was performed </a:t>
            </a:r>
          </a:p>
          <a:p>
            <a:pPr marL="0" lvl="0" indent="0">
              <a:spcBef>
                <a:spcPct val="0"/>
              </a:spcBef>
            </a:pPr>
            <a:endParaRPr lang="en-US" sz="1400" b="0" dirty="0" smtClean="0">
              <a:latin typeface="+mn-lt"/>
            </a:endParaRPr>
          </a:p>
          <a:p>
            <a:pPr marL="0" lvl="0" indent="0">
              <a:spcBef>
                <a:spcPct val="0"/>
              </a:spcBef>
            </a:pPr>
            <a:endParaRPr lang="en-US" b="0" dirty="0">
              <a:latin typeface="+mn-lt"/>
            </a:endParaRPr>
          </a:p>
          <a:p>
            <a:pPr marL="0" lvl="0" indent="0">
              <a:spcBef>
                <a:spcPct val="0"/>
              </a:spcBef>
            </a:pPr>
            <a:endParaRPr lang="en-US" sz="2000" dirty="0" smtClean="0">
              <a:latin typeface="+mn-lt"/>
            </a:endParaRPr>
          </a:p>
          <a:p>
            <a:pPr marL="228600" lvl="1" indent="0">
              <a:spcBef>
                <a:spcPct val="0"/>
              </a:spcBef>
              <a:buNone/>
            </a:pPr>
            <a:endParaRPr lang="en-US" sz="2000" dirty="0" smtClean="0">
              <a:solidFill>
                <a:srgbClr val="000000"/>
              </a:solidFill>
              <a:latin typeface="+mn-lt"/>
              <a:ea typeface="+mn-ea"/>
              <a:sym typeface="GillSans"/>
            </a:endParaRPr>
          </a:p>
          <a:p>
            <a:pPr marL="228600" lvl="1" indent="0">
              <a:spcBef>
                <a:spcPct val="0"/>
              </a:spcBef>
              <a:buNone/>
            </a:pPr>
            <a:endParaRPr lang="en-US" sz="2600" b="0" dirty="0" smtClean="0">
              <a:solidFill>
                <a:srgbClr val="000000"/>
              </a:solidFill>
              <a:latin typeface="+mn-lt"/>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85849" y="229072"/>
            <a:ext cx="6825343" cy="858583"/>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defRPr/>
            </a:pPr>
            <a:r>
              <a:rPr lang="en-US" sz="2800" dirty="0" smtClean="0"/>
              <a:t>When and Why CPARS?</a:t>
            </a:r>
            <a:endParaRPr lang="en-US" sz="2800"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695742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228600" y="729155"/>
            <a:ext cx="8741979" cy="57268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Evaluation </a:t>
            </a:r>
            <a:r>
              <a:rPr lang="en-US" sz="1600" dirty="0"/>
              <a:t>Areas: </a:t>
            </a:r>
          </a:p>
          <a:p>
            <a:pPr lvl="1"/>
            <a:r>
              <a:rPr lang="en-US" sz="1600" dirty="0"/>
              <a:t>Quality</a:t>
            </a:r>
          </a:p>
          <a:p>
            <a:pPr lvl="1"/>
            <a:r>
              <a:rPr lang="en-US" sz="1600" dirty="0"/>
              <a:t>Schedule </a:t>
            </a:r>
          </a:p>
          <a:p>
            <a:pPr lvl="1"/>
            <a:r>
              <a:rPr lang="en-US" sz="1600" dirty="0"/>
              <a:t>Cost Control</a:t>
            </a:r>
          </a:p>
          <a:p>
            <a:pPr lvl="1"/>
            <a:r>
              <a:rPr lang="en-US" sz="1600" dirty="0"/>
              <a:t>Management </a:t>
            </a:r>
          </a:p>
          <a:p>
            <a:pPr lvl="1"/>
            <a:r>
              <a:rPr lang="en-US" sz="1600" dirty="0"/>
              <a:t>Small Business Subcontracting </a:t>
            </a:r>
          </a:p>
          <a:p>
            <a:pPr lvl="1"/>
            <a:r>
              <a:rPr lang="en-US" sz="1600" dirty="0"/>
              <a:t>Regulatory Compliance </a:t>
            </a:r>
          </a:p>
          <a:p>
            <a:pPr lvl="1"/>
            <a:r>
              <a:rPr lang="en-US" sz="1600" dirty="0"/>
              <a:t>Other areas identified by </a:t>
            </a:r>
            <a:r>
              <a:rPr lang="en-US" sz="1600" dirty="0" smtClean="0"/>
              <a:t>KO</a:t>
            </a:r>
          </a:p>
          <a:p>
            <a:pPr marL="228600" lvl="1" indent="0">
              <a:buNone/>
            </a:pPr>
            <a:endParaRPr lang="en-US" sz="1600" dirty="0" smtClean="0"/>
          </a:p>
          <a:p>
            <a:r>
              <a:rPr lang="en-US" sz="1600" dirty="0"/>
              <a:t>Ratings</a:t>
            </a:r>
          </a:p>
          <a:p>
            <a:pPr lvl="1"/>
            <a:r>
              <a:rPr lang="en-US" sz="1600" dirty="0"/>
              <a:t>Exceptional </a:t>
            </a:r>
          </a:p>
          <a:p>
            <a:pPr lvl="1"/>
            <a:r>
              <a:rPr lang="en-US" sz="1600" dirty="0"/>
              <a:t>Very Good</a:t>
            </a:r>
          </a:p>
          <a:p>
            <a:pPr lvl="1"/>
            <a:r>
              <a:rPr lang="en-US" sz="1600" dirty="0"/>
              <a:t>Satisfactory </a:t>
            </a:r>
          </a:p>
          <a:p>
            <a:pPr lvl="1"/>
            <a:r>
              <a:rPr lang="en-US" sz="1600" dirty="0"/>
              <a:t>Marginal </a:t>
            </a:r>
          </a:p>
          <a:p>
            <a:pPr lvl="1"/>
            <a:r>
              <a:rPr lang="en-US" sz="1600" dirty="0"/>
              <a:t>Unsatisfactory </a:t>
            </a:r>
          </a:p>
          <a:p>
            <a:pPr marL="228600" lvl="1" indent="0">
              <a:buNone/>
            </a:pPr>
            <a:endParaRPr lang="en-US" sz="1600" dirty="0"/>
          </a:p>
          <a:p>
            <a:pPr marL="457200" lvl="1" indent="0">
              <a:buNone/>
            </a:pPr>
            <a:endParaRPr lang="en-US" dirty="0"/>
          </a:p>
          <a:p>
            <a:pPr marL="0" lvl="0" indent="0">
              <a:spcBef>
                <a:spcPct val="0"/>
              </a:spcBef>
            </a:pPr>
            <a:endParaRPr lang="en-US" sz="2000" b="0" dirty="0" smtClean="0"/>
          </a:p>
          <a:p>
            <a:pPr marL="0" lvl="0" indent="0">
              <a:spcBef>
                <a:spcPct val="0"/>
              </a:spcBef>
            </a:pPr>
            <a:endParaRPr lang="en-US" sz="2000" b="0" dirty="0" smtClean="0"/>
          </a:p>
          <a:p>
            <a:pPr marL="0" lvl="0" indent="0">
              <a:spcBef>
                <a:spcPct val="0"/>
              </a:spcBef>
            </a:pPr>
            <a:endParaRPr lang="en-US" sz="2000" b="0" dirty="0" smtClean="0"/>
          </a:p>
          <a:p>
            <a:pPr marL="0" lvl="0" indent="0">
              <a:spcBef>
                <a:spcPct val="0"/>
              </a:spcBef>
            </a:pPr>
            <a:endParaRPr lang="en-US" sz="1600" dirty="0" smtClean="0"/>
          </a:p>
          <a:p>
            <a:pPr lvl="1">
              <a:spcBef>
                <a:spcPct val="0"/>
              </a:spcBef>
              <a:buFont typeface="Arial" panose="020B0604020202020204" pitchFamily="34" charset="0"/>
              <a:buChar char="•"/>
            </a:pPr>
            <a:endParaRPr lang="en-US" sz="1600" dirty="0" smtClean="0">
              <a:solidFill>
                <a:srgbClr val="000000"/>
              </a:solidFill>
              <a:latin typeface="+mn-lt"/>
              <a:ea typeface="+mn-ea"/>
              <a:sym typeface="GillSans"/>
            </a:endParaRPr>
          </a:p>
          <a:p>
            <a:pPr marL="228600" lvl="1" indent="0">
              <a:spcBef>
                <a:spcPct val="0"/>
              </a:spcBef>
              <a:buNone/>
            </a:pPr>
            <a:endParaRPr lang="en-US" sz="2800" b="0" dirty="0" smtClean="0">
              <a:solidFill>
                <a:srgbClr val="000000"/>
              </a:solidFill>
              <a:latin typeface="+mn-lt"/>
              <a:ea typeface="+mn-ea"/>
              <a:sym typeface="GillSans"/>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1004869" y="82522"/>
            <a:ext cx="6923314" cy="949665"/>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defRPr/>
            </a:pPr>
            <a:r>
              <a:rPr lang="en-US" sz="2800" dirty="0" smtClean="0"/>
              <a:t>How to Evaluate</a:t>
            </a:r>
          </a:p>
          <a:p>
            <a:pPr algn="ctr">
              <a:defRPr/>
            </a:pPr>
            <a:endParaRPr lang="en-US" sz="2800" dirty="0"/>
          </a:p>
          <a:p>
            <a:pPr algn="ctr">
              <a:defRPr/>
            </a:pPr>
            <a:endParaRPr lang="en-US" sz="1400"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900962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34"/>
          <p:cNvSpPr>
            <a:spLocks noGrp="1"/>
          </p:cNvSpPr>
          <p:nvPr>
            <p:ph type="body" sz="quarter" idx="12"/>
          </p:nvPr>
        </p:nvSpPr>
        <p:spPr bwMode="auto">
          <a:xfrm>
            <a:off x="437494" y="1963386"/>
            <a:ext cx="8336016" cy="4129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spcBef>
                <a:spcPct val="0"/>
              </a:spcBef>
            </a:pPr>
            <a:endParaRPr lang="en-US" sz="2000" b="0" dirty="0">
              <a:latin typeface="+mn-lt"/>
            </a:endParaRPr>
          </a:p>
          <a:p>
            <a:pPr marL="0" lvl="0" indent="0">
              <a:spcBef>
                <a:spcPct val="0"/>
              </a:spcBef>
            </a:pPr>
            <a:endParaRPr lang="en-US" sz="2000" b="0" dirty="0" smtClean="0">
              <a:latin typeface="+mn-lt"/>
            </a:endParaRPr>
          </a:p>
          <a:p>
            <a:pPr marL="0" lvl="0" indent="0">
              <a:spcBef>
                <a:spcPct val="0"/>
              </a:spcBef>
            </a:pPr>
            <a:endParaRPr lang="en-US" sz="2000" b="0" dirty="0">
              <a:latin typeface="+mn-lt"/>
            </a:endParaRPr>
          </a:p>
          <a:p>
            <a:pPr marL="0" lvl="0" indent="0">
              <a:spcBef>
                <a:spcPct val="0"/>
              </a:spcBef>
            </a:pPr>
            <a:endParaRPr lang="en-US" sz="2000" b="0" dirty="0" smtClean="0">
              <a:latin typeface="+mn-lt"/>
            </a:endParaRPr>
          </a:p>
          <a:p>
            <a:pPr marL="0" lvl="0" indent="0">
              <a:spcBef>
                <a:spcPct val="0"/>
              </a:spcBef>
            </a:pPr>
            <a:endParaRPr lang="en-US" sz="2000" b="0" dirty="0">
              <a:latin typeface="+mn-lt"/>
            </a:endParaRPr>
          </a:p>
          <a:p>
            <a:pPr marL="0" lvl="0" indent="0">
              <a:spcBef>
                <a:spcPct val="0"/>
              </a:spcBef>
            </a:pPr>
            <a:endParaRPr lang="en-US" sz="2000" b="0" dirty="0" smtClean="0">
              <a:latin typeface="+mn-lt"/>
            </a:endParaRPr>
          </a:p>
          <a:p>
            <a:pPr marL="0" lvl="0" indent="0">
              <a:spcBef>
                <a:spcPct val="0"/>
              </a:spcBef>
            </a:pPr>
            <a:endParaRPr lang="en-US" sz="2000" b="0" dirty="0">
              <a:latin typeface="+mn-lt"/>
            </a:endParaRPr>
          </a:p>
          <a:p>
            <a:pPr marL="0" lvl="0" indent="0">
              <a:spcBef>
                <a:spcPct val="0"/>
              </a:spcBef>
            </a:pPr>
            <a:endParaRPr lang="en-US" sz="2000" b="0" dirty="0" smtClean="0">
              <a:latin typeface="+mn-lt"/>
            </a:endParaRPr>
          </a:p>
          <a:p>
            <a:pPr marL="0" lvl="0" indent="0">
              <a:spcBef>
                <a:spcPct val="0"/>
              </a:spcBef>
            </a:pPr>
            <a:endParaRPr lang="en-US" sz="2000" b="0" dirty="0" smtClean="0">
              <a:latin typeface="+mn-lt"/>
            </a:endParaRPr>
          </a:p>
        </p:txBody>
      </p:sp>
      <p:sp>
        <p:nvSpPr>
          <p:cNvPr id="13"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https://osbp.army.mil</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4294967295"/>
          </p:nvPr>
        </p:nvSpPr>
        <p:spPr>
          <a:xfrm>
            <a:off x="8461375" y="6615113"/>
            <a:ext cx="682625" cy="2000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898989"/>
                </a:solidFill>
                <a:effectLst/>
                <a:uLnTx/>
                <a:uFillTx/>
                <a:latin typeface="Arial" charset="0"/>
                <a:ea typeface="MS PGothic" pitchFamily="34" charset="-128"/>
                <a:cs typeface="+mn-cs"/>
              </a:rPr>
              <a:t>Slide </a:t>
            </a:r>
            <a:fld id="{AFF74B6D-3847-4541-9CAB-3B4445C02BA9}" type="slidenum">
              <a:rPr kumimoji="0" lang="en-US" sz="11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sp>
        <p:nvSpPr>
          <p:cNvPr id="8" name="Title 1"/>
          <p:cNvSpPr txBox="1">
            <a:spLocks/>
          </p:cNvSpPr>
          <p:nvPr/>
        </p:nvSpPr>
        <p:spPr>
          <a:xfrm>
            <a:off x="840921" y="302078"/>
            <a:ext cx="7111885" cy="1053193"/>
          </a:xfrm>
          <a:noFill/>
          <a:ln w="9525">
            <a:noFill/>
            <a:miter lim="800000"/>
            <a:headEnd/>
            <a:tailEnd/>
          </a:ln>
        </p:spPr>
        <p:txBody>
          <a:bodyPr anchor="t"/>
          <a:lstStyle>
            <a:lvl1pPr algn="r" rtl="0" eaLnBrk="0" fontAlgn="base" hangingPunct="0">
              <a:spcBef>
                <a:spcPct val="0"/>
              </a:spcBef>
              <a:spcAft>
                <a:spcPct val="0"/>
              </a:spcAft>
              <a:defRPr lang="en-US" sz="4000" b="0" kern="1200" dirty="0" smtClean="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000" b="1">
                <a:solidFill>
                  <a:schemeClr val="accent2"/>
                </a:solidFill>
                <a:latin typeface="Verdana" pitchFamily="34" charset="0"/>
              </a:defRPr>
            </a:lvl2pPr>
            <a:lvl3pPr algn="r" rtl="0" eaLnBrk="0" fontAlgn="base" hangingPunct="0">
              <a:spcBef>
                <a:spcPct val="0"/>
              </a:spcBef>
              <a:spcAft>
                <a:spcPct val="0"/>
              </a:spcAft>
              <a:defRPr sz="2000" b="1">
                <a:solidFill>
                  <a:schemeClr val="accent2"/>
                </a:solidFill>
                <a:latin typeface="Verdana" pitchFamily="34" charset="0"/>
              </a:defRPr>
            </a:lvl3pPr>
            <a:lvl4pPr algn="r" rtl="0" eaLnBrk="0" fontAlgn="base" hangingPunct="0">
              <a:spcBef>
                <a:spcPct val="0"/>
              </a:spcBef>
              <a:spcAft>
                <a:spcPct val="0"/>
              </a:spcAft>
              <a:defRPr sz="2000" b="1">
                <a:solidFill>
                  <a:schemeClr val="accent2"/>
                </a:solidFill>
                <a:latin typeface="Verdana" pitchFamily="34" charset="0"/>
              </a:defRPr>
            </a:lvl4pPr>
            <a:lvl5pPr algn="r" rtl="0" eaLnBrk="0" fontAlgn="base" hangingPunct="0">
              <a:spcBef>
                <a:spcPct val="0"/>
              </a:spcBef>
              <a:spcAft>
                <a:spcPct val="0"/>
              </a:spcAft>
              <a:defRPr sz="2000" b="1">
                <a:solidFill>
                  <a:schemeClr val="accent2"/>
                </a:solidFill>
                <a:latin typeface="Verdana" pitchFamily="34" charset="0"/>
              </a:defRPr>
            </a:lvl5pPr>
            <a:lvl6pPr marL="285750" algn="r" defTabSz="914797" rtl="0" fontAlgn="base">
              <a:spcBef>
                <a:spcPct val="0"/>
              </a:spcBef>
              <a:spcAft>
                <a:spcPct val="0"/>
              </a:spcAft>
              <a:defRPr sz="2000" b="1">
                <a:solidFill>
                  <a:schemeClr val="accent2"/>
                </a:solidFill>
                <a:latin typeface="Verdana" pitchFamily="34" charset="0"/>
              </a:defRPr>
            </a:lvl6pPr>
            <a:lvl7pPr marL="571500" algn="r" defTabSz="914797" rtl="0" fontAlgn="base">
              <a:spcBef>
                <a:spcPct val="0"/>
              </a:spcBef>
              <a:spcAft>
                <a:spcPct val="0"/>
              </a:spcAft>
              <a:defRPr sz="2000" b="1">
                <a:solidFill>
                  <a:schemeClr val="accent2"/>
                </a:solidFill>
                <a:latin typeface="Verdana" pitchFamily="34" charset="0"/>
              </a:defRPr>
            </a:lvl7pPr>
            <a:lvl8pPr marL="857250" algn="r" defTabSz="914797" rtl="0" fontAlgn="base">
              <a:spcBef>
                <a:spcPct val="0"/>
              </a:spcBef>
              <a:spcAft>
                <a:spcPct val="0"/>
              </a:spcAft>
              <a:defRPr sz="2000" b="1">
                <a:solidFill>
                  <a:schemeClr val="accent2"/>
                </a:solidFill>
                <a:latin typeface="Verdana" pitchFamily="34" charset="0"/>
              </a:defRPr>
            </a:lvl8pPr>
            <a:lvl9pPr marL="1143000" algn="r" defTabSz="914797" rtl="0" fontAlgn="base">
              <a:spcBef>
                <a:spcPct val="0"/>
              </a:spcBef>
              <a:spcAft>
                <a:spcPct val="0"/>
              </a:spcAft>
              <a:defRPr sz="2000" b="1">
                <a:solidFill>
                  <a:schemeClr val="accent2"/>
                </a:solidFill>
                <a:latin typeface="Verdana" pitchFamily="34" charset="0"/>
              </a:defRPr>
            </a:lvl9pPr>
          </a:lstStyle>
          <a:p>
            <a:pPr algn="ctr"/>
            <a:r>
              <a:rPr lang="en-US" sz="2800" dirty="0" smtClean="0"/>
              <a:t>CPARS.gov</a:t>
            </a:r>
            <a:endParaRPr lang="en-US" sz="2800"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pic>
        <p:nvPicPr>
          <p:cNvPr id="6" name="Content Placeholder 4"/>
          <p:cNvPicPr>
            <a:picLocks noChangeAspect="1"/>
          </p:cNvPicPr>
          <p:nvPr/>
        </p:nvPicPr>
        <p:blipFill>
          <a:blip r:embed="rId3"/>
          <a:stretch>
            <a:fillRect/>
          </a:stretch>
        </p:blipFill>
        <p:spPr>
          <a:xfrm>
            <a:off x="457200" y="1396206"/>
            <a:ext cx="8229600" cy="4629150"/>
          </a:xfrm>
          <a:prstGeom prst="rect">
            <a:avLst/>
          </a:prstGeom>
        </p:spPr>
      </p:pic>
    </p:spTree>
    <p:extLst>
      <p:ext uri="{BB962C8B-B14F-4D97-AF65-F5344CB8AC3E}">
        <p14:creationId xmlns:p14="http://schemas.microsoft.com/office/powerpoint/2010/main" val="21129808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4_Boots on the Ground">
  <a:themeElements>
    <a:clrScheme name="14_Boots on the 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Boots on the Groun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16038"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rgbClr val="000000"/>
            </a:solidFill>
            <a:effectLst/>
            <a:latin typeface="GillSans" charset="0"/>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16038"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rgbClr val="000000"/>
            </a:solidFill>
            <a:effectLst/>
            <a:latin typeface="GillSans" charset="0"/>
            <a:sym typeface="GillSans" charset="0"/>
          </a:defRPr>
        </a:defPPr>
      </a:lstStyle>
    </a:lnDef>
    <a:txDef>
      <a:spPr>
        <a:noFill/>
      </a:spPr>
      <a:bodyPr wrap="square" rtlCol="0">
        <a:spAutoFit/>
      </a:bodyPr>
      <a:lstStyle>
        <a:defPPr algn="ctr">
          <a:defRPr sz="3600" b="1" dirty="0" smtClean="0">
            <a:solidFill>
              <a:schemeClr val="bg1"/>
            </a:solidFill>
            <a:latin typeface="Trebuchet MS" pitchFamily="34" charset="0"/>
          </a:defRPr>
        </a:defPPr>
      </a:lstStyle>
    </a:txDef>
  </a:objectDefaults>
  <a:extraClrSchemeLst>
    <a:extraClrScheme>
      <a:clrScheme name="14_Boots on the 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Boots on the 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Boots on the 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Boots on the 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Boots on the 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Boots on the 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Boots on the Groun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Boots on the 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Boots on the 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Boots on the 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Boots on the 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Boots on the 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rmy_Enterprise_Template">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13635</TotalTime>
  <Pages>0</Pages>
  <Words>3030</Words>
  <Characters>0</Characters>
  <Application>Microsoft Office PowerPoint</Application>
  <PresentationFormat>Letter Paper (8.5x11 in)</PresentationFormat>
  <Lines>0</Lines>
  <Paragraphs>577</Paragraphs>
  <Slides>39</Slides>
  <Notes>31</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5" baseType="lpstr">
      <vt:lpstr>MS PGothic</vt:lpstr>
      <vt:lpstr>MS PGothic</vt:lpstr>
      <vt:lpstr>Arial</vt:lpstr>
      <vt:lpstr>Calibri</vt:lpstr>
      <vt:lpstr>Century Gothic</vt:lpstr>
      <vt:lpstr>Gill Sans</vt:lpstr>
      <vt:lpstr>GillSans</vt:lpstr>
      <vt:lpstr>Tahoma</vt:lpstr>
      <vt:lpstr>Times New Roman</vt:lpstr>
      <vt:lpstr>Trebuchet MS</vt:lpstr>
      <vt:lpstr>Verdana</vt:lpstr>
      <vt:lpstr>Wingdings</vt:lpstr>
      <vt:lpstr>Wingdings 2</vt:lpstr>
      <vt:lpstr>14_Boots on the Ground</vt:lpstr>
      <vt:lpstr>Army_Enterprise_Template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 info tab</vt:lpstr>
      <vt:lpstr>Contract info tab</vt:lpstr>
      <vt:lpstr>MISC INFO TAB</vt:lpstr>
      <vt:lpstr>Small business sub tab</vt:lpstr>
      <vt:lpstr>Ratings</vt:lpstr>
      <vt:lpstr>PowerPoint Presentation</vt:lpstr>
      <vt:lpstr>Assessor tab</vt:lpstr>
      <vt:lpstr>Horizontal tool bar</vt:lpstr>
      <vt:lpstr>Sample CPAR Narrative</vt:lpstr>
      <vt:lpstr>Sample CPAR Narrative</vt:lpstr>
      <vt:lpstr>Sample CPAR Narrative</vt:lpstr>
      <vt:lpstr>Sample CPAR Narrative</vt:lpstr>
      <vt:lpstr>Sample CPAR Narrative</vt:lpstr>
      <vt:lpstr>PowerPoint Presentation</vt:lpstr>
      <vt:lpstr>Sample CPAR Narrative</vt:lpstr>
      <vt:lpstr>Sample CPAR Narrative</vt:lpstr>
      <vt:lpstr>Sample CPAR Narrative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Braun, Anthony M Mr CTR USA SADBU</dc:creator>
  <cp:lastModifiedBy>Monroe, Pamela L CIV USARMY HQDA OSBP (USA)</cp:lastModifiedBy>
  <cp:revision>1381</cp:revision>
  <cp:lastPrinted>2019-03-26T16:31:50Z</cp:lastPrinted>
  <dcterms:modified xsi:type="dcterms:W3CDTF">2021-08-12T15:10:59Z</dcterms:modified>
</cp:coreProperties>
</file>